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2"/>
  </p:notesMasterIdLst>
  <p:sldIdLst>
    <p:sldId id="2330" r:id="rId3"/>
    <p:sldId id="2287" r:id="rId4"/>
    <p:sldId id="2325" r:id="rId5"/>
    <p:sldId id="2298" r:id="rId6"/>
    <p:sldId id="2361" r:id="rId7"/>
    <p:sldId id="2365" r:id="rId8"/>
    <p:sldId id="2059" r:id="rId9"/>
    <p:sldId id="2233" r:id="rId10"/>
    <p:sldId id="2302" r:id="rId11"/>
    <p:sldId id="2339" r:id="rId12"/>
    <p:sldId id="2428" r:id="rId13"/>
    <p:sldId id="2391" r:id="rId14"/>
    <p:sldId id="2380" r:id="rId15"/>
    <p:sldId id="2381" r:id="rId16"/>
    <p:sldId id="2404" r:id="rId17"/>
    <p:sldId id="2424" r:id="rId18"/>
    <p:sldId id="2429" r:id="rId19"/>
    <p:sldId id="2430" r:id="rId20"/>
    <p:sldId id="2431" r:id="rId21"/>
    <p:sldId id="2432" r:id="rId22"/>
    <p:sldId id="2433" r:id="rId23"/>
    <p:sldId id="1986" r:id="rId24"/>
    <p:sldId id="2163" r:id="rId25"/>
    <p:sldId id="2411" r:id="rId26"/>
    <p:sldId id="2419" r:id="rId27"/>
    <p:sldId id="2434" r:id="rId28"/>
    <p:sldId id="2435" r:id="rId29"/>
    <p:sldId id="1948" r:id="rId30"/>
    <p:sldId id="1894" r:id="rId3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F2D4"/>
    <a:srgbClr val="349BA6"/>
    <a:srgbClr val="1D6687"/>
    <a:srgbClr val="0078D2"/>
    <a:srgbClr val="3C8690"/>
    <a:srgbClr val="0083E6"/>
    <a:srgbClr val="FF4F4F"/>
    <a:srgbClr val="FF8B8B"/>
    <a:srgbClr val="FF2929"/>
    <a:srgbClr val="FBEDC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47" autoAdjust="0"/>
    <p:restoredTop sz="94182" autoAdjust="0"/>
  </p:normalViewPr>
  <p:slideViewPr>
    <p:cSldViewPr>
      <p:cViewPr varScale="1">
        <p:scale>
          <a:sx n="101" d="100"/>
          <a:sy n="101" d="100"/>
        </p:scale>
        <p:origin x="-1220" y="-79"/>
      </p:cViewPr>
      <p:guideLst>
        <p:guide orient="horz" pos="2160"/>
        <p:guide pos="2880"/>
      </p:guideLst>
    </p:cSldViewPr>
  </p:slideViewPr>
  <p:outlineViewPr>
    <p:cViewPr>
      <p:scale>
        <a:sx n="33" d="100"/>
        <a:sy n="33" d="100"/>
      </p:scale>
      <p:origin x="0" y="-1517"/>
    </p:cViewPr>
  </p:outlineViewPr>
  <p:notesTextViewPr>
    <p:cViewPr>
      <p:scale>
        <a:sx n="100" d="100"/>
        <a:sy n="100" d="100"/>
      </p:scale>
      <p:origin x="0" y="0"/>
    </p:cViewPr>
  </p:notesTextViewPr>
  <p:sorterViewPr>
    <p:cViewPr varScale="1">
      <p:scale>
        <a:sx n="1" d="1"/>
        <a:sy n="1" d="1"/>
      </p:scale>
      <p:origin x="0" y="1985"/>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6/12/2024</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dirty="0"/>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135624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437170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390551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46553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48635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017232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595506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22680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285418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813350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025677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35813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185210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3128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743760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310659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205806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768018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29</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26662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680980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89481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97541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6834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6/12/2024</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6/12/2024</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6/12/2024</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6/12/2024</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6/12/2024</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6/12/2024</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6/12/2024</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6/12/2024</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6/12/2024</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6/12/2024</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6/12/2024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6/12/2024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6/12/2024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6/12/2024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6/12/2024</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6/12/2024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6/12/2024</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6/12/2024</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6/12/2024</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6/12/2024</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6/12/2024</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61929" cy="6858000"/>
          </a:xfrm>
          <a:prstGeom prst="rect">
            <a:avLst/>
          </a:prstGeom>
        </p:spPr>
      </p:pic>
      <p:sp>
        <p:nvSpPr>
          <p:cNvPr id="5" name="Rectangle 4"/>
          <p:cNvSpPr/>
          <p:nvPr/>
        </p:nvSpPr>
        <p:spPr>
          <a:xfrm>
            <a:off x="235323" y="6140559"/>
            <a:ext cx="8534400" cy="646331"/>
          </a:xfrm>
          <a:prstGeom prst="rect">
            <a:avLst/>
          </a:prstGeom>
        </p:spPr>
        <p:txBody>
          <a:bodyPr wrap="square">
            <a:spAutoFit/>
          </a:bodyPr>
          <a:lstStyle/>
          <a:p>
            <a:pPr algn="ctr"/>
            <a:r>
              <a:rPr lang="en-US" sz="3600"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12 June 2024</a:t>
            </a:r>
            <a:endParaRPr lang="en-US" sz="3600"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7" name="TextBox 6"/>
          <p:cNvSpPr txBox="1"/>
          <p:nvPr/>
        </p:nvSpPr>
        <p:spPr>
          <a:xfrm>
            <a:off x="838200" y="3429000"/>
            <a:ext cx="7620000" cy="707886"/>
          </a:xfrm>
          <a:prstGeom prst="rect">
            <a:avLst/>
          </a:prstGeom>
          <a:noFill/>
          <a:effectLst>
            <a:outerShdw blurRad="38100" dist="25400" dir="18900000" algn="bl" rotWithShape="0">
              <a:prstClr val="black"/>
            </a:outerShdw>
          </a:effectLst>
        </p:spPr>
        <p:txBody>
          <a:bodyPr wrap="square" rtlCol="0">
            <a:spAutoFit/>
          </a:bodyPr>
          <a:lstStyle/>
          <a:p>
            <a:pPr algn="ctr"/>
            <a:r>
              <a:rPr lang="en-US" sz="4000" b="1" dirty="0" smtClean="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rPr>
              <a:t>Ministry Through Giving</a:t>
            </a:r>
            <a:endParaRPr lang="en-US" sz="4000" b="1" dirty="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endParaRPr>
          </a:p>
        </p:txBody>
      </p:sp>
      <p:sp>
        <p:nvSpPr>
          <p:cNvPr id="2" name="TextBox 1"/>
          <p:cNvSpPr txBox="1"/>
          <p:nvPr/>
        </p:nvSpPr>
        <p:spPr>
          <a:xfrm>
            <a:off x="-6725" y="5638800"/>
            <a:ext cx="9161929" cy="391924"/>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3352800" y="5638800"/>
            <a:ext cx="2362200"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Britannic Bold" panose="020B0903060703020204" pitchFamily="34" charset="0"/>
              </a:rPr>
              <a:t>Week 92</a:t>
            </a:r>
            <a:endParaRPr lang="en-US" sz="3600" dirty="0">
              <a:solidFill>
                <a:schemeClr val="bg1"/>
              </a:solidFill>
              <a:effectLst>
                <a:outerShdw blurRad="38100" dist="38100" dir="2700000" algn="tl">
                  <a:srgbClr val="000000">
                    <a:alpha val="43137"/>
                  </a:srgbClr>
                </a:outerShdw>
              </a:effectLst>
              <a:latin typeface="Britannic Bold" panose="020B0903060703020204" pitchFamily="34" charset="0"/>
            </a:endParaRPr>
          </a:p>
        </p:txBody>
      </p:sp>
      <p:sp>
        <p:nvSpPr>
          <p:cNvPr id="8" name="Rectangle 7"/>
          <p:cNvSpPr/>
          <p:nvPr/>
        </p:nvSpPr>
        <p:spPr>
          <a:xfrm>
            <a:off x="383241" y="762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The Self-Sacrificial Ministry</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263223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9:7</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91247"/>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198008" y="1014207"/>
            <a:ext cx="8717057" cy="572464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It means that God desires our giving to generate the same exuberant joy in our hearts as a lively celebration or a healthy laugh.  If you can’t give with a smile, then you are not giving from the heart. </a:t>
            </a: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 . . . </a:t>
            </a:r>
            <a:r>
              <a:rPr lang="en-US" sz="2400" b="1" dirty="0" smtClean="0">
                <a:latin typeface="Cambria" panose="02040503050406030204" pitchFamily="18" charset="0"/>
                <a:ea typeface="Cambria" panose="02040503050406030204" pitchFamily="18" charset="0"/>
              </a:rPr>
              <a:t> When I look at how giving has been treated in the church today, I feel most of us have been ripped off!  </a:t>
            </a:r>
          </a:p>
          <a:p>
            <a:pPr indent="457200">
              <a:spcAft>
                <a:spcPts val="1200"/>
              </a:spcAft>
            </a:pPr>
            <a:r>
              <a:rPr lang="en-US" sz="2400" b="1" dirty="0" smtClean="0">
                <a:latin typeface="Cambria" panose="02040503050406030204" pitchFamily="18" charset="0"/>
                <a:ea typeface="Cambria" panose="02040503050406030204" pitchFamily="18" charset="0"/>
              </a:rPr>
              <a:t>So many churches have taken the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joy</a:t>
            </a:r>
            <a:r>
              <a:rPr lang="en-US" sz="2400" b="1" dirty="0" smtClean="0">
                <a:latin typeface="Cambria" panose="02040503050406030204" pitchFamily="18" charset="0"/>
                <a:ea typeface="Cambria" panose="02040503050406030204" pitchFamily="18" charset="0"/>
              </a:rPr>
              <a:t> out of giving.  They have prescribed certain percentages or pushed hard for certain amounts.  That it sounds more like the drudgery of the Law than the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joy</a:t>
            </a:r>
            <a:r>
              <a:rPr lang="en-US" sz="2400" b="1" dirty="0" smtClean="0">
                <a:latin typeface="Cambria" panose="02040503050406030204" pitchFamily="18" charset="0"/>
                <a:ea typeface="Cambria" panose="02040503050406030204" pitchFamily="18" charset="0"/>
              </a:rPr>
              <a:t> of grace. </a:t>
            </a:r>
          </a:p>
          <a:p>
            <a:pPr indent="457200">
              <a:spcAft>
                <a:spcPts val="1200"/>
              </a:spcAft>
            </a:pPr>
            <a:r>
              <a:rPr lang="en-US" sz="2400" b="1" dirty="0" smtClean="0">
                <a:latin typeface="Cambria" panose="02040503050406030204" pitchFamily="18" charset="0"/>
                <a:ea typeface="Cambria" panose="02040503050406030204" pitchFamily="18" charset="0"/>
              </a:rPr>
              <a:t>According to Paul, giving should be fun!  But it’s not fun to be handed a bill and asked to write a check.  Hard sells aren’t fun.  Neither is it fun giving to meet some arbitrary goal.  </a:t>
            </a:r>
          </a:p>
        </p:txBody>
      </p:sp>
    </p:spTree>
    <p:extLst>
      <p:ext uri="{BB962C8B-B14F-4D97-AF65-F5344CB8AC3E}">
        <p14:creationId xmlns:p14="http://schemas.microsoft.com/office/powerpoint/2010/main" xmlns="" val="10221648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9:7</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91247"/>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031315"/>
            <a:ext cx="8717057" cy="2092881"/>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However, giving in response to God’s grace, giving to others out of love and joy, and giving to a ministry vision we believe in is fun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i="1" dirty="0" smtClean="0">
                <a:latin typeface="Cambria" panose="02040503050406030204" pitchFamily="18" charset="0"/>
                <a:ea typeface="Cambria" panose="02040503050406030204" pitchFamily="18" charset="0"/>
              </a:rPr>
              <a:t>that’s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cheerful</a:t>
            </a: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giving</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That’s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grace giving</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dirty="0" smtClean="0">
                <a:latin typeface="Cambria" panose="02040503050406030204" pitchFamily="18" charset="0"/>
                <a:ea typeface="Cambria" panose="02040503050406030204" pitchFamily="18" charset="0"/>
              </a:rPr>
              <a:t>generously without prescription, voluntarily without compulsion. </a:t>
            </a:r>
            <a:endPar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6348369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04801" y="1143000"/>
            <a:ext cx="8534400" cy="4924425"/>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8</a:t>
            </a:r>
            <a:r>
              <a:rPr lang="en-US" sz="2800" i="1" dirty="0" smtClean="0">
                <a:latin typeface="Georgia" panose="02040502050405020303" pitchFamily="18" charset="0"/>
              </a:rPr>
              <a:t>And </a:t>
            </a:r>
            <a:r>
              <a:rPr lang="en-US" sz="2800" i="1" dirty="0">
                <a:latin typeface="Georgia" panose="02040502050405020303" pitchFamily="18" charset="0"/>
              </a:rPr>
              <a:t>God is able to make all grace abound toward you, that you, always having all sufficiency in </a:t>
            </a:r>
            <a:r>
              <a:rPr lang="en-US" sz="2800" i="1" dirty="0" smtClean="0">
                <a:latin typeface="Georgia" panose="02040502050405020303" pitchFamily="18" charset="0"/>
              </a:rPr>
              <a:t>all things</a:t>
            </a:r>
            <a:r>
              <a:rPr lang="en-US" sz="2800" i="1" dirty="0">
                <a:latin typeface="Georgia" panose="02040502050405020303" pitchFamily="18" charset="0"/>
              </a:rPr>
              <a:t>, may have an abundance for every good work.  </a:t>
            </a:r>
            <a:r>
              <a:rPr lang="en-US" sz="2800" b="1" baseline="30000" dirty="0" smtClean="0">
                <a:effectLst>
                  <a:outerShdw blurRad="38100" dist="38100" dir="2700000" algn="tl">
                    <a:srgbClr val="000000">
                      <a:alpha val="43137"/>
                    </a:srgbClr>
                  </a:outerShdw>
                </a:effectLst>
                <a:latin typeface="Georgia" panose="02040502050405020303" pitchFamily="18" charset="0"/>
              </a:rPr>
              <a:t>9</a:t>
            </a:r>
            <a:r>
              <a:rPr lang="en-US" sz="2800" i="1" dirty="0" smtClean="0">
                <a:latin typeface="Georgia" panose="02040502050405020303" pitchFamily="18" charset="0"/>
              </a:rPr>
              <a:t>As </a:t>
            </a:r>
            <a:r>
              <a:rPr lang="en-US" sz="2800" i="1" dirty="0">
                <a:latin typeface="Georgia" panose="02040502050405020303" pitchFamily="18" charset="0"/>
              </a:rPr>
              <a:t>it is written: “He has dispersed abroad, He has given to the poor; His </a:t>
            </a:r>
            <a:r>
              <a:rPr lang="en-US" sz="2800" i="1" dirty="0" smtClean="0">
                <a:latin typeface="Georgia" panose="02040502050405020303" pitchFamily="18" charset="0"/>
              </a:rPr>
              <a:t>righteousness </a:t>
            </a:r>
            <a:r>
              <a:rPr lang="en-US" sz="2800" i="1" dirty="0">
                <a:latin typeface="Georgia" panose="02040502050405020303" pitchFamily="18" charset="0"/>
              </a:rPr>
              <a:t>endures forever.”  </a:t>
            </a:r>
            <a:r>
              <a:rPr lang="en-US" sz="2800" b="1" baseline="30000" dirty="0" smtClean="0">
                <a:effectLst>
                  <a:outerShdw blurRad="38100" dist="38100" dir="2700000" algn="tl">
                    <a:srgbClr val="000000">
                      <a:alpha val="43137"/>
                    </a:srgbClr>
                  </a:outerShdw>
                </a:effectLst>
                <a:latin typeface="Georgia" panose="02040502050405020303" pitchFamily="18" charset="0"/>
              </a:rPr>
              <a:t>10</a:t>
            </a:r>
            <a:r>
              <a:rPr lang="en-US" sz="2800" i="1" dirty="0" smtClean="0">
                <a:latin typeface="Georgia" panose="02040502050405020303" pitchFamily="18" charset="0"/>
              </a:rPr>
              <a:t>Now</a:t>
            </a:r>
            <a:r>
              <a:rPr lang="en-US" sz="2800" i="1" dirty="0">
                <a:latin typeface="Georgia" panose="02040502050405020303" pitchFamily="18" charset="0"/>
              </a:rPr>
              <a:t> may He who supplies seed to the sower, and bread for food, supply and multiply the seed you have sown and increase the fruits of your righteousness,  </a:t>
            </a:r>
            <a:r>
              <a:rPr lang="en-US" sz="2800" b="1" baseline="30000" dirty="0" smtClean="0">
                <a:effectLst>
                  <a:outerShdw blurRad="38100" dist="38100" dir="2700000" algn="tl">
                    <a:srgbClr val="000000">
                      <a:alpha val="43137"/>
                    </a:srgbClr>
                  </a:outerShdw>
                </a:effectLst>
                <a:latin typeface="Georgia" panose="02040502050405020303" pitchFamily="18" charset="0"/>
              </a:rPr>
              <a:t>11</a:t>
            </a:r>
            <a:r>
              <a:rPr lang="en-US" sz="2800" i="1" dirty="0" smtClean="0">
                <a:latin typeface="Georgia" panose="02040502050405020303" pitchFamily="18" charset="0"/>
              </a:rPr>
              <a:t>while</a:t>
            </a:r>
            <a:r>
              <a:rPr lang="en-US" sz="2800" i="1" dirty="0">
                <a:latin typeface="Georgia" panose="02040502050405020303" pitchFamily="18" charset="0"/>
              </a:rPr>
              <a:t> you </a:t>
            </a:r>
            <a:r>
              <a:rPr lang="en-US" sz="2800" i="1" dirty="0" smtClean="0">
                <a:latin typeface="Georgia" panose="02040502050405020303" pitchFamily="18" charset="0"/>
              </a:rPr>
              <a:t>are enriched </a:t>
            </a:r>
            <a:r>
              <a:rPr lang="en-US" sz="2800" i="1" dirty="0">
                <a:latin typeface="Georgia" panose="02040502050405020303" pitchFamily="18" charset="0"/>
              </a:rPr>
              <a:t>in everything for all liberality, which causes thanksgiving through us to God.  </a:t>
            </a:r>
          </a:p>
        </p:txBody>
      </p:sp>
      <p:sp>
        <p:nvSpPr>
          <p:cNvPr id="6" name="Title 1"/>
          <p:cNvSpPr>
            <a:spLocks noGrp="1"/>
          </p:cNvSpPr>
          <p:nvPr>
            <p:ph type="title"/>
          </p:nvPr>
        </p:nvSpPr>
        <p:spPr>
          <a:xfrm>
            <a:off x="268942" y="15875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9:8-11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0104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8136689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9:8-11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2159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2697" y="999565"/>
            <a:ext cx="8619565" cy="550920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now moves the focus from the immediate giver to the ultimate giver. </a:t>
            </a:r>
          </a:p>
          <a:p>
            <a:pPr indent="457200">
              <a:spcAft>
                <a:spcPts val="1200"/>
              </a:spcAft>
            </a:pPr>
            <a:r>
              <a:rPr lang="en-US" sz="2400" b="1" dirty="0" smtClean="0">
                <a:latin typeface="Cambria" panose="02040503050406030204" pitchFamily="18" charset="0"/>
                <a:ea typeface="Cambria" panose="02040503050406030204" pitchFamily="18" charset="0"/>
              </a:rPr>
              <a:t>We can give liberally, without worry, because God will  make His grace abound to us so we will always have enough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9:8</a:t>
            </a:r>
            <a:r>
              <a:rPr lang="en-US" sz="2400" b="1" dirty="0" smtClean="0">
                <a:latin typeface="Cambria" panose="02040503050406030204" pitchFamily="18" charset="0"/>
                <a:ea typeface="Cambria" panose="02040503050406030204" pitchFamily="18" charset="0"/>
              </a:rPr>
              <a:t>).  Remember:  We can never out give God. </a:t>
            </a:r>
          </a:p>
          <a:p>
            <a:pPr indent="457200">
              <a:spcAft>
                <a:spcPts val="1200"/>
              </a:spcAft>
            </a:pPr>
            <a:r>
              <a:rPr lang="en-US" sz="2400" b="1" dirty="0" smtClean="0">
                <a:latin typeface="Cambria" panose="02040503050406030204" pitchFamily="18" charset="0"/>
                <a:ea typeface="Cambria" panose="02040503050406030204" pitchFamily="18" charset="0"/>
              </a:rPr>
              <a:t>God will never appear one day and say,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Well, you’ve tapped Me dry.  There’s no more left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As often as we dispense our resources in generous giving, God will replenish them and refresh us with divine grace.  His principle of </a:t>
            </a:r>
            <a:r>
              <a:rPr lang="en-US" sz="2400" b="1" i="1" dirty="0" smtClean="0">
                <a:latin typeface="Cambria" panose="02040503050406030204" pitchFamily="18" charset="0"/>
                <a:ea typeface="Cambria" panose="02040503050406030204" pitchFamily="18" charset="0"/>
              </a:rPr>
              <a:t>liberal provision </a:t>
            </a:r>
            <a:r>
              <a:rPr lang="en-US" sz="2400" b="1" dirty="0" smtClean="0">
                <a:latin typeface="Cambria" panose="02040503050406030204" pitchFamily="18" charset="0"/>
                <a:ea typeface="Cambria" panose="02040503050406030204" pitchFamily="18" charset="0"/>
              </a:rPr>
              <a:t>will always create confidence in us as givers. </a:t>
            </a:r>
          </a:p>
          <a:p>
            <a:pPr indent="457200">
              <a:spcAft>
                <a:spcPts val="1200"/>
              </a:spcAft>
            </a:pPr>
            <a:r>
              <a:rPr lang="en-US" sz="2400" b="1" dirty="0" smtClean="0">
                <a:latin typeface="Cambria" panose="02040503050406030204" pitchFamily="18" charset="0"/>
                <a:ea typeface="Cambria" panose="02040503050406030204" pitchFamily="18" charset="0"/>
              </a:rPr>
              <a:t>Paul, in verses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9-10</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quotes the Psalms and alludes to  the prophet Isaiah to support this argument about giving. </a:t>
            </a:r>
          </a:p>
        </p:txBody>
      </p:sp>
    </p:spTree>
    <p:extLst>
      <p:ext uri="{BB962C8B-B14F-4D97-AF65-F5344CB8AC3E}">
        <p14:creationId xmlns:p14="http://schemas.microsoft.com/office/powerpoint/2010/main" xmlns="" val="199544725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12419" y="66488"/>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9:8-11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599" y="949512"/>
            <a:ext cx="8762999" cy="572464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Keener explains Paul’s argument this way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i="1" dirty="0" smtClean="0">
                <a:latin typeface="Cambria" panose="02040503050406030204" pitchFamily="18" charset="0"/>
                <a:ea typeface="Cambria" panose="02040503050406030204" pitchFamily="18" charset="0"/>
              </a:rPr>
              <a:t>“In verse 9, Paul quotes Psalm 112:9, which in context refers to the generosity and vindication of the righteous; having given to the poor their righteousness endures. </a:t>
            </a:r>
          </a:p>
          <a:p>
            <a:pPr indent="457200">
              <a:spcAft>
                <a:spcPts val="1200"/>
              </a:spcAft>
            </a:pPr>
            <a:r>
              <a:rPr lang="en-US" sz="2400" b="1" i="1" dirty="0" smtClean="0">
                <a:latin typeface="Cambria" panose="02040503050406030204" pitchFamily="18" charset="0"/>
                <a:ea typeface="Cambria" panose="02040503050406030204" pitchFamily="18" charset="0"/>
              </a:rPr>
              <a:t>Yet God is the supreme benefactor on whom these generous benefactors also must depend; and in verse 10, Paul recalls Isaiah 55:10, which speaks of God as the one who gives seed to the sower and bread for food.</a:t>
            </a:r>
          </a:p>
          <a:p>
            <a:pPr indent="457200">
              <a:spcAft>
                <a:spcPts val="1200"/>
              </a:spcAft>
            </a:pPr>
            <a:r>
              <a:rPr lang="en-US" sz="2400" b="1" i="1" dirty="0" smtClean="0">
                <a:latin typeface="Cambria" panose="02040503050406030204" pitchFamily="18" charset="0"/>
                <a:ea typeface="Cambria" panose="02040503050406030204" pitchFamily="18" charset="0"/>
              </a:rPr>
              <a:t>As they keep giving, God would keep multiplying their seed so they could give more and multiply their harvest of righteousness.”</a:t>
            </a:r>
            <a:endParaRPr lang="en-US" sz="2400" b="1" i="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The storehouse of all good thing belongs to God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James 1:17</a:t>
            </a:r>
            <a:r>
              <a:rPr lang="en-US" sz="2400" b="1" dirty="0" smtClean="0">
                <a:latin typeface="Cambria" panose="02040503050406030204" pitchFamily="18" charset="0"/>
                <a:ea typeface="Cambria" panose="02040503050406030204" pitchFamily="18" charset="0"/>
              </a:rPr>
              <a:t>).  From His infinite source of blessing, God can replenish all the seed we sow, whether it is material or spiritual. </a:t>
            </a:r>
          </a:p>
        </p:txBody>
      </p:sp>
    </p:spTree>
    <p:extLst>
      <p:ext uri="{BB962C8B-B14F-4D97-AF65-F5344CB8AC3E}">
        <p14:creationId xmlns:p14="http://schemas.microsoft.com/office/powerpoint/2010/main" xmlns="" val="38047658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9:8-11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4605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990600"/>
            <a:ext cx="8572500" cy="5509200"/>
          </a:xfrm>
          <a:prstGeom prst="rect">
            <a:avLst/>
          </a:prstGeom>
          <a:noFill/>
          <a:effectLst/>
        </p:spPr>
        <p:txBody>
          <a:bodyPr wrap="square" rtlCol="0">
            <a:spAutoFit/>
          </a:bodyPr>
          <a:lstStyle/>
          <a:p>
            <a:pPr>
              <a:spcAft>
                <a:spcPts val="1200"/>
              </a:spcAft>
              <a:tabLst>
                <a:tab pos="457200" algn="l"/>
              </a:tabLst>
            </a:pPr>
            <a:r>
              <a:rPr lang="en-US" sz="2400" b="1" dirty="0" smtClean="0">
                <a:latin typeface="Cambria" panose="02040503050406030204" pitchFamily="18" charset="0"/>
                <a:ea typeface="Cambria" panose="02040503050406030204" pitchFamily="18" charset="0"/>
              </a:rPr>
              <a:t>	God not only supplies the seed, He also multiplies it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9:10</a:t>
            </a:r>
            <a:r>
              <a:rPr lang="en-US" sz="2400" b="1" dirty="0" smtClean="0">
                <a:latin typeface="Cambria" panose="02040503050406030204" pitchFamily="18" charset="0"/>
                <a:ea typeface="Cambria" panose="02040503050406030204" pitchFamily="18" charset="0"/>
              </a:rPr>
              <a:t>).</a:t>
            </a:r>
          </a:p>
          <a:p>
            <a:pPr>
              <a:spcAft>
                <a:spcPts val="1200"/>
              </a:spcAft>
              <a:tabLst>
                <a:tab pos="457200" algn="l"/>
              </a:tabLst>
            </a:pPr>
            <a:r>
              <a:rPr lang="en-US" sz="2400" b="1" dirty="0" smtClean="0">
                <a:latin typeface="Cambria" panose="02040503050406030204" pitchFamily="18" charset="0"/>
                <a:ea typeface="Cambria" panose="02040503050406030204" pitchFamily="18" charset="0"/>
              </a:rPr>
              <a:t>	The ultimate purpose of God’s </a:t>
            </a:r>
            <a:r>
              <a:rPr lang="en-US" sz="2400" b="1" i="1" dirty="0" smtClean="0">
                <a:latin typeface="Cambria" panose="02040503050406030204" pitchFamily="18" charset="0"/>
                <a:ea typeface="Cambria" panose="02040503050406030204" pitchFamily="18" charset="0"/>
              </a:rPr>
              <a:t>liberal provision </a:t>
            </a:r>
            <a:r>
              <a:rPr lang="en-US" sz="2400" b="1" dirty="0" smtClean="0">
                <a:latin typeface="Cambria" panose="02040503050406030204" pitchFamily="18" charset="0"/>
                <a:ea typeface="Cambria" panose="02040503050406030204" pitchFamily="18" charset="0"/>
              </a:rPr>
              <a:t>to His people is to produce thanksgiving to Himself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9:11</a:t>
            </a:r>
            <a:r>
              <a:rPr lang="en-US" sz="2400" b="1" dirty="0" smtClean="0">
                <a:latin typeface="Cambria" panose="02040503050406030204" pitchFamily="18" charset="0"/>
                <a:ea typeface="Cambria" panose="02040503050406030204" pitchFamily="18" charset="0"/>
              </a:rPr>
              <a:t>). Everything returns to God’s glory, that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a:t>
            </a:r>
            <a:r>
              <a:rPr lang="en-US" sz="2400" b="1" dirty="0" smtClean="0">
                <a:latin typeface="Cambria" panose="02040503050406030204" pitchFamily="18" charset="0"/>
                <a:ea typeface="Cambria" panose="02040503050406030204" pitchFamily="18" charset="0"/>
              </a:rPr>
              <a:t> would be praised and thanked for His bountiful blessings.  </a:t>
            </a:r>
          </a:p>
          <a:p>
            <a:pPr>
              <a:spcAft>
                <a:spcPts val="1200"/>
              </a:spcAft>
              <a:tabLst>
                <a:tab pos="457200" algn="l"/>
              </a:tabLst>
            </a:pP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 . .</a:t>
            </a:r>
            <a:r>
              <a:rPr lang="en-US" sz="2400" b="1" dirty="0" smtClean="0">
                <a:latin typeface="Cambria" panose="02040503050406030204" pitchFamily="18" charset="0"/>
                <a:ea typeface="Cambria" panose="02040503050406030204" pitchFamily="18" charset="0"/>
              </a:rPr>
              <a:t>  Encourages us to think about the last time we received a surprising blessing from God. </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Your need was great, but nobody knew except you and the Lord.  You waited on God patiently surrendered to His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provision</a:t>
            </a:r>
            <a:r>
              <a:rPr lang="en-US" sz="2400" b="1" dirty="0" smtClean="0">
                <a:latin typeface="Cambria" panose="02040503050406030204" pitchFamily="18" charset="0"/>
                <a:ea typeface="Cambria" panose="02040503050406030204" pitchFamily="18" charset="0"/>
              </a:rPr>
              <a:t> and His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timing</a:t>
            </a:r>
            <a:r>
              <a:rPr lang="en-US" sz="2400" b="1" dirty="0" smtClean="0">
                <a:latin typeface="Cambria" panose="02040503050406030204" pitchFamily="18" charset="0"/>
                <a:ea typeface="Cambria" panose="02040503050406030204" pitchFamily="18" charset="0"/>
              </a:rPr>
              <a:t>. </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Then God miraculously provides through a surprising source. </a:t>
            </a:r>
          </a:p>
        </p:txBody>
      </p:sp>
    </p:spTree>
    <p:extLst>
      <p:ext uri="{BB962C8B-B14F-4D97-AF65-F5344CB8AC3E}">
        <p14:creationId xmlns:p14="http://schemas.microsoft.com/office/powerpoint/2010/main" xmlns="" val="15136302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9:8-11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43342"/>
            <a:ext cx="8610601" cy="5139869"/>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You never expected it, yet there it is.  Remember your response?  </a:t>
            </a:r>
            <a:r>
              <a:rPr lang="en-US" sz="2400" b="1" i="1" dirty="0" smtClean="0">
                <a:latin typeface="Cambria" panose="02040503050406030204" pitchFamily="18" charset="0"/>
                <a:ea typeface="Cambria" panose="02040503050406030204" pitchFamily="18" charset="0"/>
              </a:rPr>
              <a:t>Thanksgiving</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Oh how I thank You, Lord</a:t>
            </a:r>
            <a:r>
              <a:rPr lang="en-US" sz="2400" b="1" i="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That’s the kind of praise the Lord always deserves from us in response to His ministry of grace. </a:t>
            </a:r>
          </a:p>
          <a:p>
            <a:pPr indent="457200">
              <a:spcAft>
                <a:spcPts val="1200"/>
              </a:spcAft>
            </a:pPr>
            <a:r>
              <a:rPr lang="en-US" sz="2400" b="1" dirty="0" smtClean="0">
                <a:latin typeface="Cambria" panose="02040503050406030204" pitchFamily="18" charset="0"/>
                <a:ea typeface="Cambria" panose="02040503050406030204" pitchFamily="18" charset="0"/>
              </a:rPr>
              <a:t>The people in Jerusalem were desperate.  Cut off from the rest of the world, they had no ability of themselves and no hope of relief from others. </a:t>
            </a:r>
          </a:p>
          <a:p>
            <a:pPr indent="457200">
              <a:spcAft>
                <a:spcPts val="1200"/>
              </a:spcAft>
            </a:pPr>
            <a:r>
              <a:rPr lang="en-US" sz="2400" b="1" dirty="0" smtClean="0">
                <a:latin typeface="Cambria" panose="02040503050406030204" pitchFamily="18" charset="0"/>
                <a:ea typeface="Cambria" panose="02040503050406030204" pitchFamily="18" charset="0"/>
              </a:rPr>
              <a:t>So, they turned their attention to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God</a:t>
            </a:r>
            <a:r>
              <a:rPr lang="en-US" sz="2400" b="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God alone</a:t>
            </a:r>
            <a:r>
              <a:rPr lang="en-US" sz="2400" b="1" dirty="0" smtClean="0">
                <a:latin typeface="Cambria" panose="02040503050406030204" pitchFamily="18" charset="0"/>
                <a:ea typeface="Cambria" panose="02040503050406030204" pitchFamily="18" charset="0"/>
              </a:rPr>
              <a:t>, the One who could do miracles. </a:t>
            </a:r>
          </a:p>
          <a:p>
            <a:pPr indent="457200">
              <a:spcAft>
                <a:spcPts val="1200"/>
              </a:spcAft>
            </a:pPr>
            <a:r>
              <a:rPr lang="en-US" sz="2400" b="1" dirty="0" smtClean="0">
                <a:latin typeface="Cambria" panose="02040503050406030204" pitchFamily="18" charset="0"/>
                <a:ea typeface="Cambria" panose="02040503050406030204" pitchFamily="18" charset="0"/>
              </a:rPr>
              <a:t>Then one day, a delegation arrived – a small group sent by Paul, representing churches and hundreds of Gentile Christians unknown to the Jewish believers in Jerusalem. </a:t>
            </a:r>
          </a:p>
        </p:txBody>
      </p:sp>
    </p:spTree>
    <p:extLst>
      <p:ext uri="{BB962C8B-B14F-4D97-AF65-F5344CB8AC3E}">
        <p14:creationId xmlns:p14="http://schemas.microsoft.com/office/powerpoint/2010/main" xmlns="" val="4000865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9:8-11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799" y="1066800"/>
            <a:ext cx="8610601" cy="3877985"/>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They </a:t>
            </a:r>
            <a:r>
              <a:rPr lang="en-US" sz="2400" b="1" dirty="0">
                <a:latin typeface="Cambria" panose="02040503050406030204" pitchFamily="18" charset="0"/>
                <a:ea typeface="Cambria" panose="02040503050406030204" pitchFamily="18" charset="0"/>
              </a:rPr>
              <a:t>laid before the elders of the Jerusalem church a large amount of money, enough to purchase </a:t>
            </a:r>
            <a:r>
              <a:rPr lang="en-US" sz="2400" b="1" dirty="0" smtClean="0">
                <a:latin typeface="Cambria" panose="02040503050406030204" pitchFamily="18" charset="0"/>
                <a:ea typeface="Cambria" panose="02040503050406030204" pitchFamily="18" charset="0"/>
              </a:rPr>
              <a:t>food, </a:t>
            </a:r>
            <a:r>
              <a:rPr lang="en-US" sz="2400" b="1" dirty="0">
                <a:latin typeface="Cambria" panose="02040503050406030204" pitchFamily="18" charset="0"/>
                <a:ea typeface="Cambria" panose="02040503050406030204" pitchFamily="18" charset="0"/>
              </a:rPr>
              <a:t>and to </a:t>
            </a:r>
            <a:r>
              <a:rPr lang="en-US" sz="2400" b="1" dirty="0" smtClean="0">
                <a:latin typeface="Cambria" panose="02040503050406030204" pitchFamily="18" charset="0"/>
                <a:ea typeface="Cambria" panose="02040503050406030204" pitchFamily="18" charset="0"/>
              </a:rPr>
              <a:t>supply relief for months to come. </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What a </a:t>
            </a:r>
            <a:r>
              <a:rPr lang="en-US" sz="2400" b="1" i="1" dirty="0" smtClean="0">
                <a:latin typeface="Cambria" panose="02040503050406030204" pitchFamily="18" charset="0"/>
                <a:ea typeface="Cambria" panose="02040503050406030204" pitchFamily="18" charset="0"/>
              </a:rPr>
              <a:t>demonstration</a:t>
            </a:r>
            <a:r>
              <a:rPr lang="en-US" sz="2400" b="1" dirty="0" smtClean="0">
                <a:latin typeface="Cambria" panose="02040503050406030204" pitchFamily="18" charset="0"/>
                <a:ea typeface="Cambria" panose="02040503050406030204" pitchFamily="18" charset="0"/>
              </a:rPr>
              <a:t> of God’s amazing provision! </a:t>
            </a:r>
          </a:p>
          <a:p>
            <a:pPr indent="457200">
              <a:spcAft>
                <a:spcPts val="1200"/>
              </a:spcAft>
            </a:pPr>
            <a:r>
              <a:rPr lang="en-US" sz="2400" b="1" dirty="0" smtClean="0">
                <a:latin typeface="Cambria" panose="02040503050406030204" pitchFamily="18" charset="0"/>
                <a:ea typeface="Cambria" panose="02040503050406030204" pitchFamily="18" charset="0"/>
              </a:rPr>
              <a:t>It was a testimony to the scoffing Pharisees of the wonder working love, among those who comprise the Christian church.</a:t>
            </a:r>
          </a:p>
          <a:p>
            <a:pPr indent="457200">
              <a:spcAft>
                <a:spcPts val="1200"/>
              </a:spcAft>
            </a:pPr>
            <a:r>
              <a:rPr lang="en-US" sz="2400" b="1" dirty="0" smtClean="0">
                <a:latin typeface="Cambria" panose="02040503050406030204" pitchFamily="18" charset="0"/>
                <a:ea typeface="Cambria" panose="02040503050406030204" pitchFamily="18" charset="0"/>
              </a:rPr>
              <a:t>That such a gift would come from the very people they considered to be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unclean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Gentiles.</a:t>
            </a:r>
          </a:p>
        </p:txBody>
      </p:sp>
    </p:spTree>
    <p:extLst>
      <p:ext uri="{BB962C8B-B14F-4D97-AF65-F5344CB8AC3E}">
        <p14:creationId xmlns:p14="http://schemas.microsoft.com/office/powerpoint/2010/main" xmlns="" val="21635559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1" y="1143000"/>
            <a:ext cx="8534400" cy="4493538"/>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12</a:t>
            </a:r>
            <a:r>
              <a:rPr lang="en-US" sz="2800" i="1" dirty="0" smtClean="0">
                <a:latin typeface="Georgia" panose="02040502050405020303" pitchFamily="18" charset="0"/>
              </a:rPr>
              <a:t>For </a:t>
            </a:r>
            <a:r>
              <a:rPr lang="en-US" sz="2800" i="1" dirty="0">
                <a:latin typeface="Georgia" panose="02040502050405020303" pitchFamily="18" charset="0"/>
              </a:rPr>
              <a:t>the administration of this service </a:t>
            </a:r>
            <a:r>
              <a:rPr lang="en-US" sz="2800" i="1" dirty="0" smtClean="0">
                <a:latin typeface="Georgia" panose="02040502050405020303" pitchFamily="18" charset="0"/>
              </a:rPr>
              <a:t>not only  supplies </a:t>
            </a:r>
            <a:r>
              <a:rPr lang="en-US" sz="2800" i="1" dirty="0">
                <a:latin typeface="Georgia" panose="02040502050405020303" pitchFamily="18" charset="0"/>
              </a:rPr>
              <a:t>the needs of the saints, but also is </a:t>
            </a:r>
            <a:r>
              <a:rPr lang="en-US" sz="2800" i="1" dirty="0" smtClean="0">
                <a:latin typeface="Georgia" panose="02040502050405020303" pitchFamily="18" charset="0"/>
              </a:rPr>
              <a:t>abounding </a:t>
            </a:r>
            <a:r>
              <a:rPr lang="en-US" sz="2800" i="1" dirty="0">
                <a:latin typeface="Georgia" panose="02040502050405020303" pitchFamily="18" charset="0"/>
              </a:rPr>
              <a:t>through many thanksgivings to God,  </a:t>
            </a:r>
            <a:r>
              <a:rPr lang="en-US" sz="2800" b="1" baseline="30000" dirty="0" smtClean="0">
                <a:effectLst>
                  <a:outerShdw blurRad="38100" dist="38100" dir="2700000" algn="tl">
                    <a:srgbClr val="000000">
                      <a:alpha val="43137"/>
                    </a:srgbClr>
                  </a:outerShdw>
                </a:effectLst>
                <a:latin typeface="Georgia" panose="02040502050405020303" pitchFamily="18" charset="0"/>
              </a:rPr>
              <a:t>13</a:t>
            </a:r>
            <a:r>
              <a:rPr lang="en-US" sz="2800" i="1" dirty="0" smtClean="0">
                <a:latin typeface="Georgia" panose="02040502050405020303" pitchFamily="18" charset="0"/>
              </a:rPr>
              <a:t>while</a:t>
            </a:r>
            <a:r>
              <a:rPr lang="en-US" sz="2800" i="1" dirty="0">
                <a:latin typeface="Georgia" panose="02040502050405020303" pitchFamily="18" charset="0"/>
              </a:rPr>
              <a:t>, through the proof of this ministry, </a:t>
            </a:r>
            <a:r>
              <a:rPr lang="en-US" sz="2800" i="1" dirty="0" smtClean="0">
                <a:latin typeface="Georgia" panose="02040502050405020303" pitchFamily="18" charset="0"/>
              </a:rPr>
              <a:t>they glorify </a:t>
            </a:r>
            <a:r>
              <a:rPr lang="en-US" sz="2800" i="1" dirty="0">
                <a:latin typeface="Georgia" panose="02040502050405020303" pitchFamily="18" charset="0"/>
              </a:rPr>
              <a:t>God for the obedience of your confession to the gospel of Christ, and for your liberal sharing with them and all men, </a:t>
            </a:r>
            <a:r>
              <a:rPr lang="en-US" sz="2800" b="1" baseline="30000" dirty="0" smtClean="0">
                <a:effectLst>
                  <a:outerShdw blurRad="38100" dist="38100" dir="2700000" algn="tl">
                    <a:srgbClr val="000000">
                      <a:alpha val="43137"/>
                    </a:srgbClr>
                  </a:outerShdw>
                </a:effectLst>
                <a:latin typeface="Georgia" panose="02040502050405020303" pitchFamily="18" charset="0"/>
              </a:rPr>
              <a:t>14</a:t>
            </a:r>
            <a:r>
              <a:rPr lang="en-US" sz="2800" i="1" dirty="0" smtClean="0">
                <a:latin typeface="Georgia" panose="02040502050405020303" pitchFamily="18" charset="0"/>
              </a:rPr>
              <a:t>and </a:t>
            </a:r>
            <a:r>
              <a:rPr lang="en-US" sz="2800" i="1" dirty="0">
                <a:latin typeface="Georgia" panose="02040502050405020303" pitchFamily="18" charset="0"/>
              </a:rPr>
              <a:t>by their prayer for you, who long for you because of </a:t>
            </a:r>
            <a:r>
              <a:rPr lang="en-US" sz="2800" i="1" dirty="0" smtClean="0">
                <a:latin typeface="Georgia" panose="02040502050405020303" pitchFamily="18" charset="0"/>
              </a:rPr>
              <a:t>the exceeding  grace </a:t>
            </a:r>
            <a:r>
              <a:rPr lang="en-US" sz="2800" i="1" dirty="0">
                <a:latin typeface="Georgia" panose="02040502050405020303" pitchFamily="18" charset="0"/>
              </a:rPr>
              <a:t>of God in you.  </a:t>
            </a:r>
            <a:r>
              <a:rPr lang="en-US" sz="2800" b="1" baseline="30000" dirty="0" smtClean="0">
                <a:effectLst>
                  <a:outerShdw blurRad="38100" dist="38100" dir="2700000" algn="tl">
                    <a:srgbClr val="000000">
                      <a:alpha val="43137"/>
                    </a:srgbClr>
                  </a:outerShdw>
                </a:effectLst>
                <a:latin typeface="Georgia" panose="02040502050405020303" pitchFamily="18" charset="0"/>
              </a:rPr>
              <a:t>15</a:t>
            </a:r>
            <a:r>
              <a:rPr lang="en-US" sz="2800" i="1" dirty="0" smtClean="0">
                <a:latin typeface="Georgia" panose="02040502050405020303" pitchFamily="18" charset="0"/>
              </a:rPr>
              <a:t>Thanks</a:t>
            </a:r>
            <a:r>
              <a:rPr lang="en-US" sz="2800" i="1" dirty="0">
                <a:latin typeface="Georgia" panose="02040502050405020303" pitchFamily="18" charset="0"/>
              </a:rPr>
              <a:t> be to God for His indescribable gift!</a:t>
            </a:r>
            <a:endParaRPr lang="en-US" sz="2800" dirty="0">
              <a:latin typeface="Georgia" panose="02040502050405020303" pitchFamily="18" charset="0"/>
            </a:endParaRPr>
          </a:p>
        </p:txBody>
      </p:sp>
      <p:sp>
        <p:nvSpPr>
          <p:cNvPr id="6" name="Title 1"/>
          <p:cNvSpPr>
            <a:spLocks noGrp="1"/>
          </p:cNvSpPr>
          <p:nvPr>
            <p:ph type="title"/>
          </p:nvPr>
        </p:nvSpPr>
        <p:spPr>
          <a:xfrm>
            <a:off x="268942" y="15875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9:12-15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0104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504045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9:12-15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762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6144" y="885713"/>
            <a:ext cx="8610601" cy="6032421"/>
          </a:xfrm>
          <a:prstGeom prst="rect">
            <a:avLst/>
          </a:prstGeom>
          <a:noFill/>
          <a:effectLst/>
        </p:spPr>
        <p:txBody>
          <a:bodyPr wrap="square" rtlCol="0">
            <a:spAutoFit/>
          </a:bodyPr>
          <a:lstStyle/>
          <a:p>
            <a:pPr indent="457200">
              <a:spcAft>
                <a:spcPts val="1000"/>
              </a:spcAft>
            </a:pPr>
            <a:r>
              <a:rPr lang="en-US" sz="2400" b="1" dirty="0" smtClean="0">
                <a:latin typeface="Cambria" panose="02040503050406030204" pitchFamily="18" charset="0"/>
                <a:ea typeface="Cambria" panose="02040503050406030204" pitchFamily="18" charset="0"/>
              </a:rPr>
              <a:t>This bountiful gift would bring a joyful response from the recipients. So, Paul encourages the Corinthian church to give by helping them see that giving evokes a reciprocal blessing. </a:t>
            </a:r>
          </a:p>
          <a:p>
            <a:pPr indent="457200">
              <a:spcAft>
                <a:spcPts val="1000"/>
              </a:spcAft>
            </a:pPr>
            <a:r>
              <a:rPr lang="en-US" sz="2400" b="1" dirty="0" smtClean="0">
                <a:latin typeface="Cambria" panose="02040503050406030204" pitchFamily="18" charset="0"/>
                <a:ea typeface="Cambria" panose="02040503050406030204" pitchFamily="18" charset="0"/>
              </a:rPr>
              <a:t>Those who give joyously and graciously, seeking no credit for themselves, glorify God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9:13</a:t>
            </a:r>
            <a:r>
              <a:rPr lang="en-US" sz="2400" b="1" dirty="0" smtClean="0">
                <a:latin typeface="Cambria" panose="02040503050406030204" pitchFamily="18" charset="0"/>
                <a:ea typeface="Cambria" panose="02040503050406030204" pitchFamily="18" charset="0"/>
              </a:rPr>
              <a:t>).  </a:t>
            </a:r>
          </a:p>
          <a:p>
            <a:pPr indent="457200">
              <a:spcAft>
                <a:spcPts val="1000"/>
              </a:spcAft>
            </a:pPr>
            <a:r>
              <a:rPr lang="en-US" sz="2400" b="1" i="1" dirty="0" smtClean="0">
                <a:latin typeface="Cambria" panose="02040503050406030204" pitchFamily="18" charset="0"/>
                <a:ea typeface="Cambria" panose="02040503050406030204" pitchFamily="18" charset="0"/>
              </a:rPr>
              <a:t>The result?</a:t>
            </a:r>
          </a:p>
          <a:p>
            <a:pPr indent="457200">
              <a:spcAft>
                <a:spcPts val="1000"/>
              </a:spcAft>
            </a:pPr>
            <a:r>
              <a:rPr lang="en-US" sz="2400" b="1" dirty="0" smtClean="0">
                <a:latin typeface="Cambria" panose="02040503050406030204" pitchFamily="18" charset="0"/>
                <a:ea typeface="Cambria" panose="02040503050406030204" pitchFamily="18" charset="0"/>
              </a:rPr>
              <a:t>The entire process floods heaven with a high tide of praise, surging at the feet of the Lord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9:12</a:t>
            </a:r>
            <a:r>
              <a:rPr lang="en-US" sz="2400" b="1" dirty="0" smtClean="0">
                <a:latin typeface="Cambria" panose="02040503050406030204" pitchFamily="18" charset="0"/>
                <a:ea typeface="Cambria" panose="02040503050406030204" pitchFamily="18" charset="0"/>
              </a:rPr>
              <a:t>). </a:t>
            </a:r>
          </a:p>
          <a:p>
            <a:pPr indent="457200">
              <a:spcAft>
                <a:spcPts val="1000"/>
              </a:spcAft>
            </a:pPr>
            <a:r>
              <a:rPr lang="en-US" sz="2400" b="1" dirty="0" smtClean="0">
                <a:latin typeface="Cambria" panose="02040503050406030204" pitchFamily="18" charset="0"/>
                <a:ea typeface="Cambria" panose="02040503050406030204" pitchFamily="18" charset="0"/>
              </a:rPr>
              <a:t>Notice that everybody involved is blessed. </a:t>
            </a:r>
          </a:p>
          <a:p>
            <a:pPr indent="457200">
              <a:spcAft>
                <a:spcPts val="1000"/>
              </a:spcAf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the giver </a:t>
            </a:r>
            <a:r>
              <a:rPr lang="en-US" sz="2400" b="1" dirty="0" smtClean="0">
                <a:latin typeface="Cambria" panose="02040503050406030204" pitchFamily="18" charset="0"/>
                <a:ea typeface="Cambria" panose="02040503050406030204" pitchFamily="18" charset="0"/>
              </a:rPr>
              <a:t>is blessed by the joy inherent in giving and by the promise of reward from the hand of God.  Jesus, Himself said,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It is more blessed to give than to receive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Acts 20:35</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34983065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354106" y="52893"/>
            <a:ext cx="85344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15200" y="152400"/>
            <a:ext cx="1528482" cy="774700"/>
          </a:xfrm>
          <a:prstGeom prst="rect">
            <a:avLst/>
          </a:prstGeom>
          <a:noFill/>
          <a:ln w="9525">
            <a:noFill/>
            <a:miter lim="800000"/>
            <a:headEnd/>
            <a:tailEnd/>
          </a:ln>
          <a:effectLst>
            <a:outerShdw dist="38100" dir="2700000" rotWithShape="0">
              <a:srgbClr val="808080">
                <a:alpha val="42998"/>
              </a:srgbClr>
            </a:outerShdw>
          </a:effectLst>
        </p:spPr>
      </p:pic>
      <p:sp>
        <p:nvSpPr>
          <p:cNvPr id="7" name="TextBox 6"/>
          <p:cNvSpPr txBox="1"/>
          <p:nvPr/>
        </p:nvSpPr>
        <p:spPr>
          <a:xfrm>
            <a:off x="243728" y="990600"/>
            <a:ext cx="8755155" cy="5755422"/>
          </a:xfrm>
          <a:prstGeom prst="rect">
            <a:avLst/>
          </a:prstGeom>
          <a:solidFill>
            <a:srgbClr val="FCF2D4"/>
          </a:solidFill>
          <a:ln>
            <a:solidFill>
              <a:schemeClr val="bg1">
                <a:alpha val="0"/>
              </a:schemeClr>
            </a:solidFill>
          </a:ln>
          <a:effectLst/>
        </p:spPr>
        <p:txBody>
          <a:bodyPr wrap="square" rtlCol="0">
            <a:spAutoFit/>
          </a:bodyPr>
          <a:lstStyle/>
          <a:p>
            <a:pPr indent="457200">
              <a:spcAft>
                <a:spcPts val="600"/>
              </a:spcAft>
              <a:tabLst>
                <a:tab pos="457200" algn="l"/>
              </a:tabLst>
            </a:pPr>
            <a:r>
              <a:rPr lang="en-US" sz="2350" b="1" dirty="0" smtClean="0">
                <a:latin typeface="Cambria" panose="02040503050406030204" pitchFamily="18" charset="0"/>
                <a:ea typeface="Cambria" panose="02040503050406030204" pitchFamily="18" charset="0"/>
              </a:rPr>
              <a:t>In our continuing study of Second</a:t>
            </a:r>
            <a:r>
              <a:rPr lang="en-US" sz="2350" b="1" dirty="0" smtClean="0">
                <a:solidFill>
                  <a:srgbClr val="C00000"/>
                </a:solidFill>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Corinthians, the themes of this letter revolves around both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theological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concepts</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and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practical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aspects</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of Christian living.</a:t>
            </a:r>
          </a:p>
          <a:p>
            <a:pPr indent="457200">
              <a:spcAft>
                <a:spcPts val="600"/>
              </a:spcAft>
              <a:tabLst>
                <a:tab pos="457200" algn="l"/>
              </a:tabLst>
            </a:pPr>
            <a:endParaRPr lang="en-US" sz="800" b="1" strike="sngStrike" dirty="0" smtClean="0">
              <a:latin typeface="Cambria" panose="02040503050406030204" pitchFamily="18" charset="0"/>
              <a:ea typeface="Cambria" panose="02040503050406030204" pitchFamily="18" charset="0"/>
            </a:endParaRPr>
          </a:p>
          <a:p>
            <a:pPr indent="457200">
              <a:spcAft>
                <a:spcPts val="600"/>
              </a:spcAft>
              <a:tabLst>
                <a:tab pos="457200" algn="l"/>
              </a:tabLst>
            </a:pPr>
            <a:r>
              <a:rPr lang="en-US" sz="2350" b="1" dirty="0" smtClean="0">
                <a:latin typeface="Cambria" panose="02040503050406030204" pitchFamily="18" charset="0"/>
                <a:ea typeface="Cambria" panose="02040503050406030204" pitchFamily="18" charset="0"/>
              </a:rPr>
              <a:t>The primary issue at Corinth was the recognition of authentic ministry and submission to apostolic authority. Paul’s corrective was to provide guidance and encouragement as the church navigates the challenges that continue to influence their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35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and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a:t>
            </a:r>
          </a:p>
          <a:p>
            <a:pPr indent="457200">
              <a:spcAft>
                <a:spcPts val="600"/>
              </a:spcAft>
              <a:tabLst>
                <a:tab pos="457200" algn="l"/>
              </a:tabLst>
            </a:pPr>
            <a:endParaRPr lang="en-US" sz="8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600"/>
              </a:spcAft>
              <a:tabLst>
                <a:tab pos="457200" algn="l"/>
              </a:tabLst>
            </a:pPr>
            <a:r>
              <a:rPr lang="en-US" sz="2350" b="1" dirty="0" smtClean="0">
                <a:latin typeface="Cambria" panose="02040503050406030204" pitchFamily="18" charset="0"/>
                <a:ea typeface="Cambria" panose="02040503050406030204" pitchFamily="18" charset="0"/>
              </a:rPr>
              <a:t>In our study, </a:t>
            </a:r>
            <a:r>
              <a:rPr lang="en-US" sz="2400" b="1" dirty="0" smtClean="0">
                <a:latin typeface="Cambria" panose="02040503050406030204" pitchFamily="18" charset="0"/>
                <a:ea typeface="Cambria" panose="02040503050406030204" pitchFamily="18" charset="0"/>
              </a:rPr>
              <a:t>Paul addresses the issue of charity and generosity among believers, he encourages the Corinthians to be generous, assures them of God’s provision, </a:t>
            </a:r>
            <a:r>
              <a:rPr lang="en-US" sz="2400" b="1" dirty="0">
                <a:latin typeface="Cambria" panose="02040503050406030204" pitchFamily="18" charset="0"/>
                <a:ea typeface="Cambria" panose="02040503050406030204" pitchFamily="18" charset="0"/>
              </a:rPr>
              <a:t>and </a:t>
            </a:r>
            <a:r>
              <a:rPr lang="en-US" sz="2400" b="1" dirty="0" smtClean="0">
                <a:latin typeface="Cambria" panose="02040503050406030204" pitchFamily="18" charset="0"/>
                <a:ea typeface="Cambria" panose="02040503050406030204" pitchFamily="18" charset="0"/>
              </a:rPr>
              <a:t>highlights </a:t>
            </a:r>
            <a:r>
              <a:rPr lang="en-US" sz="2400" b="1" dirty="0">
                <a:latin typeface="Cambria" panose="02040503050406030204" pitchFamily="18" charset="0"/>
                <a:ea typeface="Cambria" panose="02040503050406030204" pitchFamily="18" charset="0"/>
              </a:rPr>
              <a:t>the spiritual benefits of their generosity, </a:t>
            </a:r>
            <a:r>
              <a:rPr lang="en-US" sz="2400" b="1" dirty="0" smtClean="0">
                <a:latin typeface="Cambria" panose="02040503050406030204" pitchFamily="18" charset="0"/>
                <a:ea typeface="Cambria" panose="02040503050406030204" pitchFamily="18" charset="0"/>
              </a:rPr>
              <a:t>both </a:t>
            </a:r>
            <a:r>
              <a:rPr lang="en-US" sz="2400" b="1" dirty="0">
                <a:latin typeface="Cambria" panose="02040503050406030204" pitchFamily="18" charset="0"/>
                <a:ea typeface="Cambria" panose="02040503050406030204" pitchFamily="18" charset="0"/>
              </a:rPr>
              <a:t>for the recipients </a:t>
            </a:r>
            <a:r>
              <a:rPr lang="en-US" sz="2400" b="1" dirty="0" smtClean="0">
                <a:latin typeface="Cambria" panose="02040503050406030204" pitchFamily="18" charset="0"/>
                <a:ea typeface="Cambria" panose="02040503050406030204" pitchFamily="18" charset="0"/>
              </a:rPr>
              <a:t>of their charity and </a:t>
            </a:r>
            <a:r>
              <a:rPr lang="en-US" sz="2400" b="1" dirty="0">
                <a:latin typeface="Cambria" panose="02040503050406030204" pitchFamily="18" charset="0"/>
                <a:ea typeface="Cambria" panose="02040503050406030204" pitchFamily="18" charset="0"/>
              </a:rPr>
              <a:t>for themselves as a community of believers.</a:t>
            </a:r>
          </a:p>
        </p:txBody>
      </p:sp>
    </p:spTree>
    <p:extLst>
      <p:ext uri="{BB962C8B-B14F-4D97-AF65-F5344CB8AC3E}">
        <p14:creationId xmlns:p14="http://schemas.microsoft.com/office/powerpoint/2010/main" xmlns="" val="1283927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left)">
                                      <p:cBhvr>
                                        <p:cTn id="1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9:12-15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799" y="990601"/>
            <a:ext cx="8610601" cy="4909036"/>
          </a:xfrm>
          <a:prstGeom prst="rect">
            <a:avLst/>
          </a:prstGeom>
          <a:noFill/>
          <a:effectLst/>
        </p:spPr>
        <p:txBody>
          <a:bodyPr wrap="square" rtlCol="0">
            <a:spAutoFit/>
          </a:bodyPr>
          <a:lstStyle/>
          <a:p>
            <a:pPr indent="457200">
              <a:spcAft>
                <a:spcPts val="1000"/>
              </a:spcAft>
            </a:pPr>
            <a:r>
              <a:rPr lang="en-US" sz="2400" b="1" dirty="0" smtClean="0">
                <a:latin typeface="Cambria" panose="02040503050406030204" pitchFamily="18" charset="0"/>
                <a:ea typeface="Cambria" panose="02040503050406030204" pitchFamily="18" charset="0"/>
              </a:rPr>
              <a:t>One reason is because those who give received the benefit of the prayers of the recipients on their behalf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9:14</a:t>
            </a:r>
            <a:r>
              <a:rPr lang="en-US" sz="2400" b="1" dirty="0" smtClean="0">
                <a:latin typeface="Cambria" panose="02040503050406030204" pitchFamily="18" charset="0"/>
                <a:ea typeface="Cambria" panose="02040503050406030204" pitchFamily="18" charset="0"/>
              </a:rPr>
              <a:t>). </a:t>
            </a:r>
          </a:p>
          <a:p>
            <a:pPr indent="457200">
              <a:spcAft>
                <a:spcPts val="1000"/>
              </a:spcAf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the recipients </a:t>
            </a:r>
            <a:r>
              <a:rPr lang="en-US" sz="2400" b="1" dirty="0" smtClean="0">
                <a:latin typeface="Cambria" panose="02040503050406030204" pitchFamily="18" charset="0"/>
                <a:ea typeface="Cambria" panose="02040503050406030204" pitchFamily="18" charset="0"/>
              </a:rPr>
              <a:t>of the gift are also blessed.  They received a solution to their problems and relief for their affliction. </a:t>
            </a:r>
            <a:endParaRPr lang="en-US" sz="2400" b="1" i="1" dirty="0" smtClean="0">
              <a:latin typeface="Cambria" panose="02040503050406030204" pitchFamily="18" charset="0"/>
              <a:ea typeface="Cambria" panose="02040503050406030204" pitchFamily="18" charset="0"/>
            </a:endParaRPr>
          </a:p>
          <a:p>
            <a:pPr indent="457200">
              <a:spcAft>
                <a:spcPts val="1000"/>
              </a:spcAf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God </a:t>
            </a:r>
            <a:r>
              <a:rPr lang="en-US" sz="2400" b="1" dirty="0" smtClean="0">
                <a:latin typeface="Cambria" panose="02040503050406030204" pitchFamily="18" charset="0"/>
                <a:ea typeface="Cambria" panose="02040503050406030204" pitchFamily="18" charset="0"/>
              </a:rPr>
              <a:t>is also blessed, as the recipients overflow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through many thanksgivings to God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9:12</a:t>
            </a:r>
            <a:r>
              <a:rPr lang="en-US" sz="2400" b="1" dirty="0" smtClean="0">
                <a:latin typeface="Cambria" panose="02040503050406030204" pitchFamily="18" charset="0"/>
                <a:ea typeface="Cambria" panose="02040503050406030204" pitchFamily="18" charset="0"/>
              </a:rPr>
              <a:t>).  They glorify God because of the givers obedience and attribute to God ultimate responsibility for the blessing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9:13</a:t>
            </a:r>
            <a:r>
              <a:rPr lang="en-US" sz="2400" b="1" dirty="0" smtClean="0">
                <a:latin typeface="Cambria" panose="02040503050406030204" pitchFamily="18" charset="0"/>
                <a:ea typeface="Cambria" panose="02040503050406030204" pitchFamily="18" charset="0"/>
              </a:rPr>
              <a:t>).</a:t>
            </a:r>
          </a:p>
          <a:p>
            <a:pPr indent="457200">
              <a:spcAft>
                <a:spcPts val="1000"/>
              </a:spcAft>
            </a:pPr>
            <a:r>
              <a:rPr lang="en-US" sz="2400" b="1" dirty="0" smtClean="0">
                <a:latin typeface="Cambria" panose="02040503050406030204" pitchFamily="18" charset="0"/>
                <a:ea typeface="Cambria" panose="02040503050406030204" pitchFamily="18" charset="0"/>
              </a:rPr>
              <a:t>Paul closes with a sudden outburst of gratitude to God for His grace: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Thanks be to God for His indescribable gift</a:t>
            </a:r>
            <a:r>
              <a:rPr lang="en-US" sz="2400" b="1" i="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13962479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9:12-15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2159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799" y="990601"/>
            <a:ext cx="8610601" cy="3508653"/>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The perfect </a:t>
            </a:r>
            <a:r>
              <a:rPr lang="en-US" sz="2400" b="1" dirty="0">
                <a:latin typeface="Cambria" panose="02040503050406030204" pitchFamily="18" charset="0"/>
                <a:ea typeface="Cambria" panose="02040503050406030204" pitchFamily="18" charset="0"/>
              </a:rPr>
              <a:t>picture of </a:t>
            </a:r>
            <a:r>
              <a:rPr lang="en-US" sz="2400" b="1" dirty="0" smtClean="0">
                <a:latin typeface="Cambria" panose="02040503050406030204" pitchFamily="18" charset="0"/>
                <a:ea typeface="Cambria" panose="02040503050406030204" pitchFamily="18" charset="0"/>
              </a:rPr>
              <a:t>God’s grace is </a:t>
            </a:r>
            <a:r>
              <a:rPr lang="en-US" sz="2400" b="1" dirty="0">
                <a:latin typeface="Cambria" panose="02040503050406030204" pitchFamily="18" charset="0"/>
                <a:ea typeface="Cambria" panose="02040503050406030204" pitchFamily="18" charset="0"/>
              </a:rPr>
              <a:t>Jesus </a:t>
            </a:r>
            <a:r>
              <a:rPr lang="en-US" sz="2400" b="1" dirty="0" smtClean="0">
                <a:latin typeface="Cambria" panose="02040503050406030204" pitchFamily="18" charset="0"/>
                <a:ea typeface="Cambria" panose="02040503050406030204" pitchFamily="18" charset="0"/>
              </a:rPr>
              <a:t>Christ hanging on an ole rugged cross.  </a:t>
            </a:r>
          </a:p>
          <a:p>
            <a:pPr indent="457200">
              <a:spcAft>
                <a:spcPts val="1200"/>
              </a:spcAft>
            </a:pPr>
            <a:r>
              <a:rPr lang="en-US" sz="2400" b="1" dirty="0" smtClean="0">
                <a:latin typeface="Cambria" panose="02040503050406030204" pitchFamily="18" charset="0"/>
                <a:ea typeface="Cambria" panose="02040503050406030204" pitchFamily="18" charset="0"/>
              </a:rPr>
              <a:t>It puts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Ministry Through Giving</a:t>
            </a:r>
            <a:r>
              <a:rPr lang="en-US" sz="2400" b="1" dirty="0" smtClean="0">
                <a:latin typeface="Cambria" panose="02040503050406030204" pitchFamily="18" charset="0"/>
                <a:ea typeface="Cambria" panose="02040503050406030204" pitchFamily="18" charset="0"/>
              </a:rPr>
              <a:t>” into perspective.</a:t>
            </a:r>
          </a:p>
          <a:p>
            <a:pPr indent="457200">
              <a:spcAft>
                <a:spcPts val="1200"/>
              </a:spcAft>
            </a:pPr>
            <a:r>
              <a:rPr lang="en-US" sz="2400" b="1" dirty="0" smtClean="0">
                <a:latin typeface="Cambria" panose="02040503050406030204" pitchFamily="18" charset="0"/>
                <a:ea typeface="Cambria" panose="02040503050406030204" pitchFamily="18" charset="0"/>
              </a:rPr>
              <a:t>Can you turn away from this picture of love, of giving, and a picture of amazing self-sacrificial grace? </a:t>
            </a:r>
          </a:p>
          <a:p>
            <a:pPr indent="457200">
              <a:spcAft>
                <a:spcPts val="1200"/>
              </a:spcAft>
            </a:pPr>
            <a:r>
              <a:rPr lang="en-US" sz="2400" b="1" dirty="0" smtClean="0">
                <a:latin typeface="Cambria" panose="02040503050406030204" pitchFamily="18" charset="0"/>
                <a:ea typeface="Cambria" panose="02040503050406030204" pitchFamily="18" charset="0"/>
              </a:rPr>
              <a:t>Can you look at the cross and not be changed, not be compelled to give yourself to Him, not be compelled to give to others in the way God has given to you?</a:t>
            </a:r>
          </a:p>
        </p:txBody>
      </p:sp>
    </p:spTree>
    <p:extLst>
      <p:ext uri="{BB962C8B-B14F-4D97-AF65-F5344CB8AC3E}">
        <p14:creationId xmlns:p14="http://schemas.microsoft.com/office/powerpoint/2010/main" xmlns="" val="9959652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572000"/>
            <a:ext cx="8610600" cy="584775"/>
          </a:xfrm>
          <a:prstGeom prst="rect">
            <a:avLst/>
          </a:prstGeom>
          <a:noFill/>
          <a:effectLst>
            <a:outerShdw blurRad="38100" dist="25400" dir="18900000" algn="bl" rotWithShape="0">
              <a:schemeClr val="tx1"/>
            </a:outerShdw>
          </a:effectLst>
        </p:spPr>
        <p:txBody>
          <a:bodyPr wrap="square" rtlCol="0">
            <a:spAutoFit/>
          </a:bodyPr>
          <a:lstStyle/>
          <a:p>
            <a:pPr algn="ctr"/>
            <a:r>
              <a:rPr lang="en-US" sz="3200" b="1" i="1" dirty="0" smtClean="0">
                <a:solidFill>
                  <a:schemeClr val="bg1"/>
                </a:solidFill>
                <a:effectLst>
                  <a:outerShdw blurRad="38100" dist="38100" dir="2700000" algn="tl">
                    <a:srgbClr val="000000">
                      <a:alpha val="43137"/>
                    </a:srgbClr>
                  </a:outerShdw>
                </a:effectLst>
                <a:latin typeface="Constantia" pitchFamily="18" charset="0"/>
              </a:rPr>
              <a:t>New Covenant Giving</a:t>
            </a:r>
            <a:endParaRPr lang="en-US" sz="3200" b="1" i="1"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800" dirty="0" smtClean="0">
                <a:effectLst>
                  <a:outerShdw blurRad="38100" dist="38100" dir="2700000" algn="tl">
                    <a:srgbClr val="000000">
                      <a:alpha val="43137"/>
                    </a:srgbClr>
                  </a:outerShdw>
                </a:effectLst>
                <a:latin typeface="Britannic Bold" panose="020B0903060703020204" pitchFamily="34" charset="0"/>
              </a:rPr>
              <a:t>New covenant giving</a:t>
            </a:r>
            <a:endParaRPr lang="en-US" sz="28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1628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57275"/>
            <a:ext cx="8534400" cy="5616922"/>
          </a:xfrm>
          <a:prstGeom prst="rect">
            <a:avLst/>
          </a:prstGeom>
          <a:noFill/>
          <a:effectLst/>
        </p:spPr>
        <p:txBody>
          <a:bodyPr wrap="square" rtlCol="0">
            <a:spAutoFit/>
          </a:bodyPr>
          <a:lstStyle/>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In closing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 . .</a:t>
            </a:r>
            <a:r>
              <a:rPr lang="en-US" sz="2350" b="1" dirty="0" smtClean="0">
                <a:latin typeface="Cambria" panose="02040503050406030204" pitchFamily="18" charset="0"/>
                <a:ea typeface="Cambria" panose="02040503050406030204" pitchFamily="18" charset="0"/>
              </a:rPr>
              <a:t>  reminds us that stewardship is a key principle in scripture – stewardship of our time, our gifts, our abilities, and our money.</a:t>
            </a:r>
            <a:endParaRPr lang="en-US" sz="2350" b="1" i="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The Old Testament prescribed very specific regulations for giving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tithes</a:t>
            </a:r>
            <a:r>
              <a:rPr lang="en-US" sz="235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and</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offerings</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Lev. 27:1-34; Deut. 14:22-28; Mal. 3:8-10</a:t>
            </a:r>
            <a:r>
              <a:rPr lang="en-US" sz="2350" b="1" dirty="0" smtClean="0">
                <a:latin typeface="Cambria" panose="02040503050406030204" pitchFamily="18" charset="0"/>
                <a:ea typeface="Cambria" panose="02040503050406030204" pitchFamily="18" charset="0"/>
              </a:rPr>
              <a:t>).</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In the New Testament, Jesus frequently spoke about wealth, riches, money, and stewardship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Matt. 6:24; 13:22; Mark 4:19; Luke 15:12; 16:1-13</a:t>
            </a:r>
            <a:r>
              <a:rPr lang="en-US" sz="2350" b="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The New Testament is the fulfillment of  the Law, and the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tithe</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or the mandatory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 percent</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predates the Law and celebrates the faith of Abraham in giving to God.  So, the New Testament addresses the issue of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generous</a:t>
            </a:r>
            <a:r>
              <a:rPr lang="en-US" sz="2350" b="1" dirty="0" smtClean="0">
                <a:latin typeface="Cambria" panose="02040503050406030204" pitchFamily="18" charset="0"/>
                <a:ea typeface="Cambria" panose="02040503050406030204" pitchFamily="18" charset="0"/>
              </a:rPr>
              <a:t> financial contributions and the stewardship of one’s possessions. </a:t>
            </a:r>
          </a:p>
        </p:txBody>
      </p:sp>
    </p:spTree>
    <p:extLst>
      <p:ext uri="{BB962C8B-B14F-4D97-AF65-F5344CB8AC3E}">
        <p14:creationId xmlns:p14="http://schemas.microsoft.com/office/powerpoint/2010/main" xmlns=""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7246"/>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800" dirty="0">
                <a:effectLst>
                  <a:outerShdw blurRad="38100" dist="38100" dir="2700000" algn="tl">
                    <a:srgbClr val="000000">
                      <a:alpha val="43137"/>
                    </a:srgbClr>
                  </a:outerShdw>
                </a:effectLst>
                <a:latin typeface="Britannic Bold" panose="020B0903060703020204" pitchFamily="34" charset="0"/>
              </a:rPr>
              <a:t>New covenant giving</a:t>
            </a:r>
          </a:p>
        </p:txBody>
      </p:sp>
      <p:pic>
        <p:nvPicPr>
          <p:cNvPr id="7" name="Picture 5" descr="Scroll.png"/>
          <p:cNvPicPr>
            <a:picLocks noChangeAspect="1"/>
          </p:cNvPicPr>
          <p:nvPr/>
        </p:nvPicPr>
        <p:blipFill>
          <a:blip r:embed="rId3"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59080" y="900206"/>
            <a:ext cx="8686800" cy="5827236"/>
          </a:xfrm>
          <a:prstGeom prst="rect">
            <a:avLst/>
          </a:prstGeom>
          <a:noFill/>
          <a:effectLst/>
        </p:spPr>
        <p:txBody>
          <a:bodyPr wrap="square" rtlCol="0">
            <a:spAutoFit/>
          </a:bodyPr>
          <a:lstStyle/>
          <a:p>
            <a:pPr marL="0" lvl="1" indent="457200">
              <a:spcAft>
                <a:spcPts val="600"/>
              </a:spcAft>
              <a:buClr>
                <a:srgbClr val="002060"/>
              </a:buClr>
              <a:buSzPct val="80000"/>
              <a:tabLst>
                <a:tab pos="341313" algn="l"/>
                <a:tab pos="457200" algn="l"/>
              </a:tabLst>
            </a:pPr>
            <a:r>
              <a:rPr lang="en-US" sz="2400" b="1" dirty="0" smtClean="0">
                <a:latin typeface="Cambria" panose="02040503050406030204" pitchFamily="18" charset="0"/>
                <a:ea typeface="Cambria" panose="02040503050406030204" pitchFamily="18" charset="0"/>
              </a:rPr>
              <a:t>Based on God’s blessings to us. There are four passage in the New Testament, all in Paul’s letters to the Corinthians, that we should consider as we plan our giving.  Each of these passages focus on a different element of giving. </a:t>
            </a:r>
          </a:p>
          <a:p>
            <a:pPr marL="627063" lvl="1">
              <a:spcAft>
                <a:spcPts val="600"/>
              </a:spcAft>
              <a:buClr>
                <a:srgbClr val="002060"/>
              </a:buClr>
              <a:buSzPct val="70000"/>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1 Corinthians 9 – Justification for Giving</a:t>
            </a:r>
          </a:p>
          <a:p>
            <a:pPr marL="627063" lvl="1">
              <a:spcAft>
                <a:spcPts val="600"/>
              </a:spcAft>
              <a:buClr>
                <a:srgbClr val="002060"/>
              </a:buClr>
              <a:buSzPct val="70000"/>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1 Corinthians 16 – Instructions for Giving</a:t>
            </a:r>
          </a:p>
          <a:p>
            <a:pPr marL="627063" lvl="1">
              <a:spcAft>
                <a:spcPts val="600"/>
              </a:spcAft>
              <a:buClr>
                <a:srgbClr val="002060"/>
              </a:buClr>
              <a:buSzPct val="70000"/>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 2 Corinthians 8 – Illustrations of Giving</a:t>
            </a:r>
          </a:p>
          <a:p>
            <a:pPr marL="627063" lvl="1">
              <a:spcAft>
                <a:spcPts val="1000"/>
              </a:spcAft>
              <a:buClr>
                <a:srgbClr val="002060"/>
              </a:buClr>
              <a:buSzPct val="70000"/>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 2 Corinthians 9 – Application of Giving</a:t>
            </a:r>
          </a:p>
          <a:p>
            <a:pPr indent="457200">
              <a:spcAft>
                <a:spcPts val="1000"/>
              </a:spcAft>
              <a:tabLst>
                <a:tab pos="341313" algn="l"/>
                <a:tab pos="457200"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1 </a:t>
            </a:r>
            <a:r>
              <a:rPr lang="en-US" sz="24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Corinthians </a:t>
            </a:r>
            <a:r>
              <a:rPr lang="en-US" sz="24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9:11-18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Justification for Giving!  </a:t>
            </a:r>
            <a:r>
              <a:rPr lang="en-US" sz="2400" b="1" dirty="0" smtClean="0">
                <a:latin typeface="Cambria" panose="02040503050406030204" pitchFamily="18" charset="0"/>
                <a:ea typeface="Cambria" panose="02040503050406030204" pitchFamily="18" charset="0"/>
              </a:rPr>
              <a:t>Those ministers who sow spiritual things through their preaching and teaching have a right to receive material support from those to whom they minister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1Cor. 9:11</a:t>
            </a:r>
            <a:r>
              <a:rPr lang="en-US" sz="2400" b="1" dirty="0" smtClean="0">
                <a:latin typeface="Cambria" panose="02040503050406030204" pitchFamily="18" charset="0"/>
                <a:ea typeface="Cambria" panose="02040503050406030204" pitchFamily="18" charset="0"/>
              </a:rPr>
              <a:t>). </a:t>
            </a:r>
          </a:p>
          <a:p>
            <a:pPr indent="457200">
              <a:spcAft>
                <a:spcPts val="1000"/>
              </a:spcAft>
              <a:tabLst>
                <a:tab pos="341313" algn="l"/>
                <a:tab pos="457200" algn="l"/>
              </a:tabLst>
            </a:pPr>
            <a:r>
              <a:rPr lang="en-US" sz="2400" b="1" dirty="0" smtClean="0">
                <a:latin typeface="Cambria" panose="02040503050406030204" pitchFamily="18" charset="0"/>
                <a:ea typeface="Cambria" panose="02040503050406030204" pitchFamily="18" charset="0"/>
              </a:rPr>
              <a:t>Fair remuneration is explicitly prescribed and encourage in Scripture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1Tim. 5:17-18</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27565359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800" dirty="0">
                <a:effectLst>
                  <a:outerShdw blurRad="38100" dist="38100" dir="2700000" algn="tl">
                    <a:srgbClr val="000000">
                      <a:alpha val="43137"/>
                    </a:srgbClr>
                  </a:outerShdw>
                </a:effectLst>
                <a:latin typeface="Britannic Bold" panose="020B0903060703020204" pitchFamily="34" charset="0"/>
              </a:rPr>
              <a:t>New covenant giving</a:t>
            </a: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57275"/>
            <a:ext cx="8610600" cy="5714385"/>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Though Paul chose not to receive money for his spiritual labor, it was his own decision, not a required principle for others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1Cor. 9:12, 15-18; Acts 20:33-35</a:t>
            </a:r>
            <a:r>
              <a:rPr lang="en-US" sz="2400" b="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1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Corinthians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16:1-2</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Instructions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 Giving! </a:t>
            </a:r>
            <a:r>
              <a:rPr lang="en-US" sz="2400" b="1" dirty="0" smtClean="0">
                <a:latin typeface="Cambria" panose="02040503050406030204" pitchFamily="18" charset="0"/>
                <a:ea typeface="Cambria" panose="02040503050406030204" pitchFamily="18" charset="0"/>
              </a:rPr>
              <a:t> For all who wonder about proper procedures, these verses supply us with a good check list to guide our giving.  Notices here there is no pressure, no announcement, no public attention, and no manipulation.  Giving should be:</a:t>
            </a:r>
          </a:p>
          <a:p>
            <a:pPr marL="365760" indent="365760">
              <a:spcAft>
                <a:spcPts val="1000"/>
              </a:spcAft>
              <a:buSzPct val="70000"/>
              <a:buFont typeface="Wingdings" panose="05000000000000000000" pitchFamily="2" charset="2"/>
              <a:buChar char="Ø"/>
              <a:tabLst>
                <a:tab pos="6905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Systematically</a:t>
            </a:r>
            <a:r>
              <a:rPr lang="en-US" sz="2400" b="1" i="1" dirty="0" smtClean="0">
                <a:latin typeface="Cambria" panose="02040503050406030204" pitchFamily="18" charset="0"/>
                <a:ea typeface="Cambria" panose="02040503050406030204" pitchFamily="18" charset="0"/>
              </a:rPr>
              <a:t> – “on the first day of every week.”</a:t>
            </a:r>
          </a:p>
          <a:p>
            <a:pPr marL="365760" indent="365760">
              <a:spcAft>
                <a:spcPts val="1000"/>
              </a:spcAft>
              <a:buSzPct val="70000"/>
              <a:buFont typeface="Wingdings" panose="05000000000000000000" pitchFamily="2" charset="2"/>
              <a:buChar char="Ø"/>
              <a:tabLst>
                <a:tab pos="6905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Individually</a:t>
            </a:r>
            <a:r>
              <a:rPr lang="en-US" sz="2400" b="1" i="1" dirty="0" smtClean="0">
                <a:latin typeface="Cambria" panose="02040503050406030204" pitchFamily="18" charset="0"/>
                <a:ea typeface="Cambria" panose="02040503050406030204" pitchFamily="18" charset="0"/>
              </a:rPr>
              <a:t> – “each one of you.”</a:t>
            </a:r>
          </a:p>
          <a:p>
            <a:pPr marL="365760" indent="365760">
              <a:spcAft>
                <a:spcPts val="1000"/>
              </a:spcAft>
              <a:buSzPct val="70000"/>
              <a:buFont typeface="Wingdings" panose="05000000000000000000" pitchFamily="2" charset="2"/>
              <a:buChar char="Ø"/>
              <a:tabLst>
                <a:tab pos="6905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Consistently</a:t>
            </a:r>
            <a:r>
              <a:rPr lang="en-US" sz="2400" b="1" i="1" dirty="0" smtClean="0">
                <a:latin typeface="Cambria" panose="02040503050406030204" pitchFamily="18" charset="0"/>
                <a:ea typeface="Cambria" panose="02040503050406030204" pitchFamily="18" charset="0"/>
              </a:rPr>
              <a:t> – “put aside and save.”</a:t>
            </a:r>
          </a:p>
          <a:p>
            <a:pPr marL="365760" indent="365760">
              <a:spcAft>
                <a:spcPts val="1000"/>
              </a:spcAft>
              <a:buSzPct val="70000"/>
              <a:buFont typeface="Wingdings" panose="05000000000000000000" pitchFamily="2" charset="2"/>
              <a:buChar char="Ø"/>
              <a:tabLst>
                <a:tab pos="6905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Proportionately</a:t>
            </a:r>
            <a:r>
              <a:rPr lang="en-US" sz="2400" b="1" i="1" dirty="0" smtClean="0">
                <a:latin typeface="Cambria" panose="02040503050406030204" pitchFamily="18" charset="0"/>
                <a:ea typeface="Cambria" panose="02040503050406030204" pitchFamily="18" charset="0"/>
              </a:rPr>
              <a:t> – “as he may prosper.”</a:t>
            </a:r>
          </a:p>
          <a:p>
            <a:pPr marL="365760" indent="365760">
              <a:spcAft>
                <a:spcPts val="1000"/>
              </a:spcAft>
              <a:buSzPct val="70000"/>
              <a:buFont typeface="Wingdings" panose="05000000000000000000" pitchFamily="2" charset="2"/>
              <a:buChar char="Ø"/>
              <a:tabLst>
                <a:tab pos="6905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Privately</a:t>
            </a:r>
            <a:r>
              <a:rPr lang="en-US" sz="2400" b="1" i="1" dirty="0" smtClean="0">
                <a:latin typeface="Cambria" panose="02040503050406030204" pitchFamily="18" charset="0"/>
                <a:ea typeface="Cambria" panose="02040503050406030204" pitchFamily="18" charset="0"/>
              </a:rPr>
              <a:t> – “no collections be made when I come.”</a:t>
            </a:r>
          </a:p>
        </p:txBody>
      </p:sp>
    </p:spTree>
    <p:extLst>
      <p:ext uri="{BB962C8B-B14F-4D97-AF65-F5344CB8AC3E}">
        <p14:creationId xmlns:p14="http://schemas.microsoft.com/office/powerpoint/2010/main" xmlns="" val="2011599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800" dirty="0">
                <a:effectLst>
                  <a:outerShdw blurRad="38100" dist="38100" dir="2700000" algn="tl">
                    <a:srgbClr val="000000">
                      <a:alpha val="43137"/>
                    </a:srgbClr>
                  </a:outerShdw>
                </a:effectLst>
                <a:latin typeface="Britannic Bold" panose="020B0903060703020204" pitchFamily="34" charset="0"/>
              </a:rPr>
              <a:t>New covenant giving</a:t>
            </a:r>
          </a:p>
        </p:txBody>
      </p:sp>
      <p:pic>
        <p:nvPicPr>
          <p:cNvPr id="7" name="Picture 5" descr="Scroll.png"/>
          <p:cNvPicPr>
            <a:picLocks noChangeAspect="1"/>
          </p:cNvPicPr>
          <p:nvPr/>
        </p:nvPicPr>
        <p:blipFill>
          <a:blip r:embed="rId3"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2999"/>
            <a:ext cx="8610600" cy="5355312"/>
          </a:xfrm>
          <a:prstGeom prst="rect">
            <a:avLst/>
          </a:prstGeom>
          <a:noFill/>
          <a:effectLst/>
        </p:spPr>
        <p:txBody>
          <a:bodyPr wrap="square" rtlCol="0">
            <a:spAutoFit/>
          </a:bodyPr>
          <a:lstStyle/>
          <a:p>
            <a:pPr indent="457200">
              <a:spcAft>
                <a:spcPts val="1200"/>
              </a:spcAft>
              <a:tabLst>
                <a:tab pos="457200"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 2 Corinthians 8:1-9</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Illustrations of Giving! </a:t>
            </a:r>
            <a:r>
              <a:rPr lang="en-US" sz="2400" b="1" dirty="0" smtClean="0">
                <a:latin typeface="Cambria" panose="02040503050406030204" pitchFamily="18" charset="0"/>
                <a:ea typeface="Cambria" panose="02040503050406030204" pitchFamily="18" charset="0"/>
              </a:rPr>
              <a:t> Paul give us two illustrations of proper giving: </a:t>
            </a:r>
            <a:r>
              <a:rPr lang="en-US" sz="2400" b="1" i="1" dirty="0" smtClean="0">
                <a:latin typeface="Cambria" panose="02040503050406030204" pitchFamily="18" charset="0"/>
                <a:ea typeface="Cambria" panose="02040503050406030204" pitchFamily="18" charset="0"/>
              </a:rPr>
              <a:t>the Macedonians</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8:1-3</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 Jesus Christ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8:9</a:t>
            </a:r>
            <a:r>
              <a:rPr lang="en-US" sz="2400" b="1" dirty="0" smtClean="0">
                <a:latin typeface="Cambria" panose="02040503050406030204" pitchFamily="18" charset="0"/>
                <a:ea typeface="Cambria" panose="02040503050406030204" pitchFamily="18" charset="0"/>
              </a:rPr>
              <a:t>). </a:t>
            </a:r>
          </a:p>
          <a:p>
            <a:pPr indent="457200">
              <a:spcAft>
                <a:spcPts val="1200"/>
              </a:spcAft>
              <a:tabLst>
                <a:tab pos="457200" algn="l"/>
                <a:tab pos="690563" algn="l"/>
              </a:tabLst>
            </a:pPr>
            <a:r>
              <a:rPr lang="en-US" sz="2400" b="1" dirty="0" smtClean="0">
                <a:latin typeface="Cambria" panose="02040503050406030204" pitchFamily="18" charset="0"/>
                <a:ea typeface="Cambria" panose="02040503050406030204" pitchFamily="18" charset="0"/>
              </a:rPr>
              <a:t>In these verses we see that giving should be done with great generosity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8:1-3</a:t>
            </a:r>
            <a:r>
              <a:rPr lang="en-US" sz="2400" b="1" dirty="0" smtClean="0">
                <a:latin typeface="Cambria" panose="02040503050406030204" pitchFamily="18" charset="0"/>
                <a:ea typeface="Cambria" panose="02040503050406030204" pitchFamily="18" charset="0"/>
              </a:rPr>
              <a:t>) as an overflow of our devotion to the Lord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8:5</a:t>
            </a:r>
            <a:r>
              <a:rPr lang="en-US" sz="2400" b="1" dirty="0" smtClean="0">
                <a:latin typeface="Cambria" panose="02040503050406030204" pitchFamily="18" charset="0"/>
                <a:ea typeface="Cambria" panose="02040503050406030204" pitchFamily="18" charset="0"/>
              </a:rPr>
              <a:t>). </a:t>
            </a:r>
          </a:p>
          <a:p>
            <a:pPr indent="457200">
              <a:spcAft>
                <a:spcPts val="1200"/>
              </a:spcAft>
              <a:tabLst>
                <a:tab pos="457200" algn="l"/>
                <a:tab pos="690563" algn="l"/>
              </a:tabLst>
            </a:pPr>
            <a:r>
              <a:rPr lang="en-US" sz="2400" b="1" dirty="0" smtClean="0">
                <a:latin typeface="Cambria" panose="02040503050406030204" pitchFamily="18" charset="0"/>
                <a:ea typeface="Cambria" panose="02040503050406030204" pitchFamily="18" charset="0"/>
              </a:rPr>
              <a:t>Just as Jesus Christ gave up everything for our sakes – becoming poor so that we might become spiritually rich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8:9</a:t>
            </a:r>
            <a:r>
              <a:rPr lang="en-US" sz="2400" b="1" dirty="0" smtClean="0">
                <a:latin typeface="Cambria" panose="02040503050406030204" pitchFamily="18" charset="0"/>
                <a:ea typeface="Cambria" panose="02040503050406030204" pitchFamily="18" charset="0"/>
              </a:rPr>
              <a:t>) – we, too, should give self-sacrificially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8:3</a:t>
            </a:r>
            <a:r>
              <a:rPr lang="en-US" sz="2400" b="1" dirty="0" smtClean="0">
                <a:latin typeface="Cambria" panose="02040503050406030204" pitchFamily="18" charset="0"/>
                <a:ea typeface="Cambria" panose="02040503050406030204" pitchFamily="18" charset="0"/>
              </a:rPr>
              <a:t>). </a:t>
            </a:r>
          </a:p>
          <a:p>
            <a:pPr indent="457200">
              <a:spcAft>
                <a:spcPts val="1200"/>
              </a:spcAft>
              <a:tabLst>
                <a:tab pos="457200" algn="l"/>
                <a:tab pos="690563"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 2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Corinthians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9</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Application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 Giving! </a:t>
            </a:r>
            <a:r>
              <a:rPr lang="en-US" sz="2400" b="1" dirty="0" smtClean="0">
                <a:latin typeface="Cambria" panose="02040503050406030204" pitchFamily="18" charset="0"/>
                <a:ea typeface="Cambria" panose="02040503050406030204" pitchFamily="18" charset="0"/>
              </a:rPr>
              <a:t> Like the rest of the Christian life, giving is not to be done out of oppressive obedience to rules and regulations, in response to guilt trips or because of peer pressure. </a:t>
            </a:r>
          </a:p>
        </p:txBody>
      </p:sp>
    </p:spTree>
    <p:extLst>
      <p:ext uri="{BB962C8B-B14F-4D97-AF65-F5344CB8AC3E}">
        <p14:creationId xmlns:p14="http://schemas.microsoft.com/office/powerpoint/2010/main" xmlns="" val="19574543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800" dirty="0">
                <a:effectLst>
                  <a:outerShdw blurRad="38100" dist="38100" dir="2700000" algn="tl">
                    <a:srgbClr val="000000">
                      <a:alpha val="43137"/>
                    </a:srgbClr>
                  </a:outerShdw>
                </a:effectLst>
                <a:latin typeface="Britannic Bold" panose="020B0903060703020204" pitchFamily="34" charset="0"/>
              </a:rPr>
              <a:t>New covenant giving</a:t>
            </a:r>
          </a:p>
        </p:txBody>
      </p:sp>
      <p:pic>
        <p:nvPicPr>
          <p:cNvPr id="7" name="Picture 5" descr="Scroll.png"/>
          <p:cNvPicPr>
            <a:picLocks noChangeAspect="1"/>
          </p:cNvPicPr>
          <p:nvPr/>
        </p:nvPicPr>
        <p:blipFill>
          <a:blip r:embed="rId3" cstate="print"/>
          <a:srcRect/>
          <a:stretch>
            <a:fillRect/>
          </a:stretch>
        </p:blipFill>
        <p:spPr bwMode="auto">
          <a:xfrm>
            <a:off x="7315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46529" y="1089025"/>
            <a:ext cx="8610600" cy="3877985"/>
          </a:xfrm>
          <a:prstGeom prst="rect">
            <a:avLst/>
          </a:prstGeom>
          <a:noFill/>
          <a:effectLst/>
        </p:spPr>
        <p:txBody>
          <a:bodyPr wrap="square" rtlCol="0">
            <a:spAutoFit/>
          </a:bodyPr>
          <a:lstStyle/>
          <a:p>
            <a:pPr lvl="0" indent="457200">
              <a:spcAft>
                <a:spcPts val="1200"/>
              </a:spcAft>
              <a:tabLst>
                <a:tab pos="457200" algn="l"/>
                <a:tab pos="690563" algn="l"/>
              </a:tabLst>
            </a:pPr>
            <a:r>
              <a:rPr lang="en-US" sz="2400" b="1" dirty="0" smtClean="0">
                <a:solidFill>
                  <a:prstClr val="black"/>
                </a:solidFill>
                <a:latin typeface="Cambria" panose="02040503050406030204" pitchFamily="18" charset="0"/>
                <a:ea typeface="Cambria" panose="02040503050406030204" pitchFamily="18" charset="0"/>
              </a:rPr>
              <a:t>Giving should be from the </a:t>
            </a:r>
            <a:r>
              <a:rPr lang="en-US" sz="2400" b="1" i="1" dirty="0" smtClean="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heart</a:t>
            </a:r>
            <a:r>
              <a:rPr lang="en-US" sz="2400" b="1" dirty="0" smtClean="0">
                <a:solidFill>
                  <a:prstClr val="black"/>
                </a:solidFill>
                <a:latin typeface="Cambria" panose="02040503050406030204" pitchFamily="18" charset="0"/>
                <a:ea typeface="Cambria" panose="02040503050406030204" pitchFamily="18" charset="0"/>
              </a:rPr>
              <a:t>.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Ideally, giving should be done with a free and willing attitude.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A person should not be reluctant to give, nor regret giving but rather be eager to give, and to receive the joy that abounds from their stewardship through giving. </a:t>
            </a:r>
          </a:p>
          <a:p>
            <a:pPr indent="457200">
              <a:spcAft>
                <a:spcPts val="1200"/>
              </a:spcAft>
              <a:tabLst>
                <a:tab pos="457200" algn="l"/>
                <a:tab pos="690563" algn="l"/>
              </a:tabLst>
            </a:pPr>
            <a:r>
              <a:rPr lang="en-US" sz="2400" b="1" dirty="0" smtClean="0">
                <a:latin typeface="Cambria" panose="02040503050406030204" pitchFamily="18" charset="0"/>
                <a:ea typeface="Cambria" panose="02040503050406030204" pitchFamily="18" charset="0"/>
              </a:rPr>
              <a:t>Lord help us to strengthen the body of Christ, and bring glory to You by understanding and practicing the principles taught in these passages. </a:t>
            </a:r>
            <a:endParaRPr lang="en-US" sz="235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9620218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447800" y="914400"/>
            <a:ext cx="6172200" cy="5350042"/>
          </a:xfrm>
          <a:prstGeom prst="rect">
            <a:avLst/>
          </a:prstGeom>
          <a:ln>
            <a:noFill/>
          </a:ln>
          <a:effectLst>
            <a:outerShdw blurRad="190500" algn="tl" rotWithShape="0">
              <a:srgbClr val="000000">
                <a:alpha val="70000"/>
              </a:srgbClr>
            </a:outerShdw>
          </a:effectLst>
        </p:spPr>
      </p:pic>
      <p:pic>
        <p:nvPicPr>
          <p:cNvPr id="6" name="Picture 5" descr="Photo of Jesus2.jpg"/>
          <p:cNvPicPr>
            <a:picLocks noChangeAspect="1"/>
          </p:cNvPicPr>
          <p:nvPr/>
        </p:nvPicPr>
        <p:blipFill>
          <a:blip r:embed="rId3" cstate="print"/>
          <a:srcRect t="2051" b="14872"/>
          <a:stretch>
            <a:fillRect/>
          </a:stretch>
        </p:blipFill>
        <p:spPr>
          <a:xfrm>
            <a:off x="1219200" y="228600"/>
            <a:ext cx="6629400" cy="6409592"/>
          </a:xfrm>
          <a:prstGeom prst="rect">
            <a:avLst/>
          </a:prstGeom>
          <a:ln>
            <a:noFill/>
          </a:ln>
          <a:effectLst>
            <a:outerShdw blurRad="190500" algn="tl" rotWithShape="0">
              <a:srgbClr val="000000">
                <a:alpha val="70000"/>
              </a:srgbClr>
            </a:outerShdw>
          </a:effectLst>
        </p:spPr>
      </p:pic>
      <p:sp>
        <p:nvSpPr>
          <p:cNvPr id="5" name="TextBox 4"/>
          <p:cNvSpPr txBox="1"/>
          <p:nvPr/>
        </p:nvSpPr>
        <p:spPr>
          <a:xfrm>
            <a:off x="533400" y="5105400"/>
            <a:ext cx="7848600" cy="584775"/>
          </a:xfrm>
          <a:prstGeom prst="rect">
            <a:avLst/>
          </a:prstGeom>
          <a:noFill/>
          <a:effectLst>
            <a:outerShdw blurRad="25400" dist="38100" dir="19200000" algn="bl" rotWithShape="0">
              <a:schemeClr val="tx1"/>
            </a:outerShdw>
          </a:effectLst>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Ministry Through Giving</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5000"/>
                            </p:stCondLst>
                            <p:childTnLst>
                              <p:par>
                                <p:cTn id="13" presetID="22" presetClass="entr" presetSubtype="8"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349BA6"/>
          </a:solidFill>
          <a:effectLst>
            <a:outerShdw blurRad="25400" dist="38100" dir="18000000" rotWithShape="0">
              <a:schemeClr val="tx1"/>
            </a:outerShdw>
          </a:effectLst>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19 June 2024</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a:noFill/>
          <a:effectLst/>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38100" dist="38100" dir="2700000" algn="tl">
                    <a:srgbClr val="000000">
                      <a:alpha val="43137"/>
                    </a:srgbClr>
                  </a:outerShdw>
                </a:effectLst>
                <a:latin typeface="Britannic Bold" pitchFamily="34" charset="0"/>
                <a:cs typeface="Arial" pitchFamily="34" charset="0"/>
              </a:rPr>
              <a:t>Book of Second Corinthians</a:t>
            </a:r>
            <a:endParaRPr lang="en-US" sz="3000" b="1" dirty="0" smtClean="0">
              <a:ln>
                <a:prstDash val="solid"/>
              </a:ln>
              <a:solidFill>
                <a:prstClr val="black"/>
              </a:solidFill>
              <a:effectLst>
                <a:outerShdw blurRad="38100" dist="38100" dir="2700000" algn="tl">
                  <a:srgbClr val="000000">
                    <a:alpha val="43137"/>
                  </a:srgbClr>
                </a:outerShdw>
              </a:effectLst>
              <a:latin typeface="Britannic Bold" pitchFamily="34" charset="0"/>
              <a:cs typeface="Arial" pitchFamily="34" charset="0"/>
            </a:endParaRPr>
          </a:p>
        </p:txBody>
      </p:sp>
      <p:sp>
        <p:nvSpPr>
          <p:cNvPr id="4" name="TextBox 3"/>
          <p:cNvSpPr txBox="1"/>
          <p:nvPr/>
        </p:nvSpPr>
        <p:spPr>
          <a:xfrm>
            <a:off x="304800" y="2133601"/>
            <a:ext cx="8534400" cy="2923877"/>
          </a:xfrm>
          <a:prstGeom prst="rect">
            <a:avLst/>
          </a:prstGeom>
          <a:noFill/>
          <a:effectLst>
            <a:outerShdw blurRad="12700" dist="12700" dir="18900000" algn="bl" rotWithShape="0">
              <a:prstClr val="black"/>
            </a:outerShdw>
          </a:effectLst>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effectLst>
                  <a:outerShdw blurRad="38100" dist="38100" dir="2700000" algn="tl">
                    <a:srgbClr val="000000">
                      <a:alpha val="43137"/>
                    </a:srgbClr>
                  </a:outerShdw>
                </a:effectLst>
                <a:latin typeface="Britannic Bold" pitchFamily="34" charset="0"/>
              </a:rPr>
              <a:t>Before next class, read the below chapters in the KJV and in one other versions of the Bible, i.e., NIV, NRSV, TLB,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10:1 – 18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“In Defense of Paul’s Ministry”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2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2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2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7" name="TextBox 16"/>
          <p:cNvSpPr txBox="1"/>
          <p:nvPr/>
        </p:nvSpPr>
        <p:spPr>
          <a:xfrm rot="21445311">
            <a:off x="395216" y="3186373"/>
            <a:ext cx="6103539" cy="461665"/>
          </a:xfrm>
          <a:prstGeom prst="rect">
            <a:avLst/>
          </a:prstGeom>
          <a:noFill/>
        </p:spPr>
        <p:txBody>
          <a:bodyPr wrap="square" rtlCol="0">
            <a:spAutoFit/>
          </a:bodyPr>
          <a:lstStyle/>
          <a:p>
            <a:pPr algn="ctr"/>
            <a:r>
              <a:rPr lang="en-US" sz="2400" b="1" dirty="0" smtClean="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rPr>
              <a:t>Ministry Through Giving - 9</a:t>
            </a:r>
            <a:r>
              <a:rPr lang="en-US" sz="2200" b="1" dirty="0" smtClean="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rPr>
              <a:t>:7-15 </a:t>
            </a:r>
            <a:endParaRPr lang="en-US" sz="2200" b="1" dirty="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endParaRPr>
          </a:p>
        </p:txBody>
      </p:sp>
    </p:spTree>
    <p:extLst>
      <p:ext uri="{BB962C8B-B14F-4D97-AF65-F5344CB8AC3E}">
        <p14:creationId xmlns:p14="http://schemas.microsoft.com/office/powerpoint/2010/main" xmlns="" val="6268041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28600" y="990601"/>
            <a:ext cx="8763000" cy="5270674"/>
          </a:xfrm>
          <a:prstGeom prst="rect">
            <a:avLst/>
          </a:prstGeom>
          <a:noFill/>
          <a:effectLst/>
        </p:spPr>
        <p:txBody>
          <a:bodyPr wrap="square" rtlCol="0">
            <a:spAutoFit/>
          </a:bodyPr>
          <a:lstStyle/>
          <a:p>
            <a:pPr indent="457200">
              <a:spcAft>
                <a:spcPts val="1200"/>
              </a:spcAf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350" b="1" dirty="0" smtClean="0">
                <a:latin typeface="Cambria" panose="02040503050406030204" pitchFamily="18" charset="0"/>
                <a:ea typeface="Cambria" panose="02040503050406030204" pitchFamily="18" charset="0"/>
              </a:rPr>
              <a:t>opens by reminding us of the parable Jesus told in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Luke 7:36-47</a:t>
            </a: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about the woman who washed his feet with her tears, </a:t>
            </a:r>
            <a:r>
              <a:rPr lang="en-US" sz="2400" b="1" dirty="0" smtClean="0">
                <a:latin typeface="Cambria" panose="02040503050406030204" pitchFamily="18" charset="0"/>
                <a:ea typeface="Cambria" panose="02040503050406030204" pitchFamily="18" charset="0"/>
              </a:rPr>
              <a:t>wiped them with her hair, and </a:t>
            </a:r>
            <a:r>
              <a:rPr lang="en-US" sz="2350" b="1" dirty="0" smtClean="0">
                <a:latin typeface="Cambria" panose="02040503050406030204" pitchFamily="18" charset="0"/>
                <a:ea typeface="Cambria" panose="02040503050406030204" pitchFamily="18" charset="0"/>
              </a:rPr>
              <a:t>kissed and </a:t>
            </a:r>
            <a:r>
              <a:rPr lang="en-US" sz="2400" b="1" dirty="0">
                <a:latin typeface="Cambria" panose="02040503050406030204" pitchFamily="18" charset="0"/>
                <a:ea typeface="Cambria" panose="02040503050406030204" pitchFamily="18" charset="0"/>
              </a:rPr>
              <a:t>anointed </a:t>
            </a:r>
            <a:r>
              <a:rPr lang="en-US" sz="2400" b="1" dirty="0" smtClean="0">
                <a:latin typeface="Cambria" panose="02040503050406030204" pitchFamily="18" charset="0"/>
                <a:ea typeface="Cambria" panose="02040503050406030204" pitchFamily="18" charset="0"/>
              </a:rPr>
              <a:t>them with </a:t>
            </a:r>
            <a:r>
              <a:rPr lang="en-US" sz="2400" b="1" dirty="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fragment oil from an alabaster box. </a:t>
            </a:r>
            <a:endParaRPr lang="en-US" sz="2350" b="1" dirty="0" smtClean="0">
              <a:latin typeface="Cambria" panose="02040503050406030204" pitchFamily="18" charset="0"/>
              <a:ea typeface="Cambria" panose="02040503050406030204" pitchFamily="18" charset="0"/>
            </a:endParaRP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This parable was meant to frame a simple situation: Two people owe the same creditor, but one owes a significant amount of money and the other only a small amount.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If the creditor forgives both debts, which person will be more thankful?</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The point Jesus makes is that a great amount of forgiveness—the grace Jesus had shown to this woman—results in a great outpouring of love – the woman’s response  to Jesus. </a:t>
            </a:r>
          </a:p>
        </p:txBody>
      </p:sp>
      <p:sp>
        <p:nvSpPr>
          <p:cNvPr id="6" name="Title 1"/>
          <p:cNvSpPr>
            <a:spLocks noGrp="1"/>
          </p:cNvSpPr>
          <p:nvPr>
            <p:ph type="title"/>
          </p:nvPr>
        </p:nvSpPr>
        <p:spPr>
          <a:xfrm>
            <a:off x="3048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914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194770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04800" y="990600"/>
            <a:ext cx="8686800" cy="5832366"/>
          </a:xfrm>
          <a:prstGeom prst="rect">
            <a:avLst/>
          </a:prstGeom>
          <a:noFill/>
          <a:effectLst/>
        </p:spPr>
        <p:txBody>
          <a:bodyPr wrap="square" rtlCol="0">
            <a:spAutoFit/>
          </a:bodyPr>
          <a:lstStyle/>
          <a:p>
            <a:pPr lvl="0" indent="457200">
              <a:spcAft>
                <a:spcPts val="1200"/>
              </a:spcAft>
              <a:tabLst>
                <a:tab pos="457200" algn="l"/>
                <a:tab pos="627063" algn="l"/>
              </a:tabLst>
            </a:pPr>
            <a:r>
              <a:rPr lang="en-US" sz="2350" b="1" dirty="0" smtClean="0">
                <a:solidFill>
                  <a:prstClr val="black"/>
                </a:solidFill>
                <a:latin typeface="Cambria" panose="02040503050406030204" pitchFamily="18" charset="0"/>
                <a:ea typeface="Cambria" panose="02040503050406030204" pitchFamily="18" charset="0"/>
              </a:rPr>
              <a:t>The point is, that the </a:t>
            </a:r>
            <a:r>
              <a:rPr lang="en-US" sz="2350" b="1" i="1" dirty="0" smtClean="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joy</a:t>
            </a:r>
            <a:r>
              <a:rPr lang="en-US" sz="2350" b="1" dirty="0" smtClean="0">
                <a:solidFill>
                  <a:prstClr val="black"/>
                </a:solidFill>
                <a:latin typeface="Cambria" panose="02040503050406030204" pitchFamily="18" charset="0"/>
                <a:ea typeface="Cambria" panose="02040503050406030204" pitchFamily="18" charset="0"/>
              </a:rPr>
              <a:t> being forgiven is one that results in a life full of grace toward others. </a:t>
            </a:r>
          </a:p>
          <a:p>
            <a:pPr indent="457200">
              <a:spcAft>
                <a:spcPts val="1200"/>
              </a:spcAft>
              <a:tabLst>
                <a:tab pos="457200" algn="l"/>
                <a:tab pos="627063" algn="l"/>
              </a:tabLst>
            </a:pPr>
            <a:r>
              <a:rPr lang="en-US" sz="2200" b="1" dirty="0" smtClean="0">
                <a:latin typeface="Cambria" panose="02040503050406030204" pitchFamily="18" charset="0"/>
                <a:ea typeface="Cambria" panose="02040503050406030204" pitchFamily="18" charset="0"/>
              </a:rPr>
              <a:t>This principle of acting in response to God’s grace with an outpouring of love is one that guides Christian conduct in every area of life. </a:t>
            </a:r>
          </a:p>
          <a:p>
            <a:pPr indent="457200">
              <a:spcAft>
                <a:spcPts val="1200"/>
              </a:spcAft>
              <a:tabLst>
                <a:tab pos="457200" algn="l"/>
                <a:tab pos="627063" algn="l"/>
              </a:tabLst>
            </a:pPr>
            <a:r>
              <a:rPr lang="en-US" sz="2200" b="1" dirty="0" smtClean="0">
                <a:latin typeface="Cambria" panose="02040503050406030204" pitchFamily="18" charset="0"/>
                <a:ea typeface="Cambria" panose="02040503050406030204" pitchFamily="18" charset="0"/>
              </a:rPr>
              <a:t>A mindful response to what the Lord has done for us results in a gracious and willing attitude to help those around us, especially fellow believers. </a:t>
            </a:r>
          </a:p>
          <a:p>
            <a:pPr indent="457200">
              <a:spcAft>
                <a:spcPts val="1200"/>
              </a:spcAft>
              <a:tabLst>
                <a:tab pos="457200" algn="l"/>
                <a:tab pos="627063" algn="l"/>
              </a:tabLst>
            </a:pPr>
            <a:r>
              <a:rPr lang="en-US" sz="2200" b="1" dirty="0" smtClean="0">
                <a:latin typeface="Cambria" panose="02040503050406030204" pitchFamily="18" charset="0"/>
                <a:ea typeface="Cambria" panose="02040503050406030204" pitchFamily="18" charset="0"/>
              </a:rPr>
              <a:t>So, it should not surprise us then that this principle of God’s overflowing grace underlies Paul’s thinking when he speaks to the Corinthians about their giving. </a:t>
            </a:r>
          </a:p>
          <a:p>
            <a:pPr indent="457200">
              <a:spcAft>
                <a:spcPts val="1200"/>
              </a:spcAft>
              <a:tabLst>
                <a:tab pos="457200" algn="l"/>
                <a:tab pos="627063" algn="l"/>
              </a:tabLst>
            </a:pPr>
            <a:r>
              <a:rPr lang="en-US" sz="2200" b="1" dirty="0" smtClean="0">
                <a:latin typeface="Cambria" panose="02040503050406030204" pitchFamily="18" charset="0"/>
                <a:ea typeface="Cambria" panose="02040503050406030204" pitchFamily="18" charset="0"/>
              </a:rPr>
              <a:t>In these verses, Paul deals with the application of giving by  describing the </a:t>
            </a:r>
            <a:r>
              <a:rPr lang="en-US" sz="22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manner</a:t>
            </a:r>
            <a:r>
              <a:rPr lang="en-US" sz="2200" b="1" dirty="0" smtClean="0">
                <a:latin typeface="Cambria" panose="02040503050406030204" pitchFamily="18" charset="0"/>
                <a:ea typeface="Cambria" panose="02040503050406030204" pitchFamily="18" charset="0"/>
              </a:rPr>
              <a:t> in which we are to give.  Saying, in effect, that we need to put into action the principles characterized by others’ examples and in response to God’s abundant blessings. </a:t>
            </a:r>
          </a:p>
        </p:txBody>
      </p:sp>
      <p:sp>
        <p:nvSpPr>
          <p:cNvPr id="6" name="Title 1"/>
          <p:cNvSpPr>
            <a:spLocks noGrp="1"/>
          </p:cNvSpPr>
          <p:nvPr>
            <p:ph type="title"/>
          </p:nvPr>
        </p:nvSpPr>
        <p:spPr>
          <a:xfrm>
            <a:off x="3048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91400" y="762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8065947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28601" y="1066800"/>
            <a:ext cx="8686800" cy="2069797"/>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In other words, the one who claims to live obediently by faith in God does not ignore this essential area of ministry. </a:t>
            </a:r>
          </a:p>
          <a:p>
            <a:pPr indent="457200">
              <a:spcAft>
                <a:spcPts val="1200"/>
              </a:spcAft>
            </a:pPr>
            <a:r>
              <a:rPr lang="en-US" sz="2350" b="1" dirty="0" smtClean="0">
                <a:latin typeface="Cambria" panose="02040503050406030204" pitchFamily="18" charset="0"/>
                <a:ea typeface="Cambria" panose="02040503050406030204" pitchFamily="18" charset="0"/>
              </a:rPr>
              <a:t>So, as </a:t>
            </a:r>
            <a:r>
              <a:rPr lang="en-US" sz="2350" b="1" dirty="0">
                <a:latin typeface="Cambria" panose="02040503050406030204" pitchFamily="18" charset="0"/>
                <a:ea typeface="Cambria" panose="02040503050406030204" pitchFamily="18" charset="0"/>
              </a:rPr>
              <a:t>a response to what God has done for </a:t>
            </a:r>
            <a:r>
              <a:rPr lang="en-US" sz="2350" b="1" dirty="0" smtClean="0">
                <a:latin typeface="Cambria" panose="02040503050406030204" pitchFamily="18" charset="0"/>
                <a:ea typeface="Cambria" panose="02040503050406030204" pitchFamily="18" charset="0"/>
              </a:rPr>
              <a:t>us we are  encouraged to pass on God’s grace to others in tangible ways, as we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bountifully</a:t>
            </a:r>
            <a:r>
              <a:rPr lang="en-US" sz="2350" b="1" dirty="0" smtClean="0">
                <a:latin typeface="Cambria" panose="02040503050406030204" pitchFamily="18" charset="0"/>
                <a:ea typeface="Cambria" panose="02040503050406030204" pitchFamily="18" charset="0"/>
              </a:rPr>
              <a:t> and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cheerfully</a:t>
            </a:r>
            <a:r>
              <a:rPr lang="en-US" sz="2350" b="1" dirty="0" smtClean="0">
                <a:latin typeface="Cambria" panose="02040503050406030204" pitchFamily="18" charset="0"/>
                <a:ea typeface="Cambria" panose="02040503050406030204" pitchFamily="18" charset="0"/>
              </a:rPr>
              <a:t> give back to God. </a:t>
            </a:r>
          </a:p>
        </p:txBody>
      </p:sp>
      <p:sp>
        <p:nvSpPr>
          <p:cNvPr id="6" name="Title 1"/>
          <p:cNvSpPr>
            <a:spLocks noGrp="1"/>
          </p:cNvSpPr>
          <p:nvPr>
            <p:ph type="title"/>
          </p:nvPr>
        </p:nvSpPr>
        <p:spPr>
          <a:xfrm>
            <a:off x="313765" y="80682"/>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91401" y="150532"/>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90911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71139" y="1143000"/>
            <a:ext cx="8466268" cy="1477328"/>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7 </a:t>
            </a:r>
            <a:r>
              <a:rPr lang="en-US" sz="2800" i="1" dirty="0" smtClean="0">
                <a:latin typeface="Georgia" panose="02040502050405020303" pitchFamily="18" charset="0"/>
              </a:rPr>
              <a:t>So </a:t>
            </a:r>
            <a:r>
              <a:rPr lang="en-US" sz="2800" i="1" dirty="0">
                <a:latin typeface="Georgia" panose="02040502050405020303" pitchFamily="18" charset="0"/>
              </a:rPr>
              <a:t>let each one give as he purposes in </a:t>
            </a:r>
            <a:r>
              <a:rPr lang="en-US" sz="2800" i="1" dirty="0" smtClean="0">
                <a:latin typeface="Georgia" panose="02040502050405020303" pitchFamily="18" charset="0"/>
              </a:rPr>
              <a:t>his heart, not </a:t>
            </a:r>
            <a:r>
              <a:rPr lang="en-US" sz="2800" i="1" dirty="0">
                <a:latin typeface="Georgia" panose="02040502050405020303" pitchFamily="18" charset="0"/>
              </a:rPr>
              <a:t>grudgingly or of necessity; for God loves a cheerful giver. </a:t>
            </a:r>
          </a:p>
        </p:txBody>
      </p:sp>
      <p:sp>
        <p:nvSpPr>
          <p:cNvPr id="6" name="Title 1"/>
          <p:cNvSpPr>
            <a:spLocks noGrp="1"/>
          </p:cNvSpPr>
          <p:nvPr>
            <p:ph type="title"/>
          </p:nvPr>
        </p:nvSpPr>
        <p:spPr>
          <a:xfrm>
            <a:off x="381000" y="152400"/>
            <a:ext cx="850392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9:7</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6934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9:7</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1" y="990600"/>
            <a:ext cx="8686799"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verse</a:t>
            </a:r>
            <a:r>
              <a:rPr lang="en-US" sz="2400" b="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6, Paul draws upon an agricultural metaphor to illustrate the spiritual truth that sparingly sowing leads to a scanty harvest.  Generous sowing, however, leads to an abundant harvest.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He takes this general principle and makes it personal, to every individual (</a:t>
            </a:r>
            <a:r>
              <a:rPr lang="en-US" sz="2400" b="1" dirty="0" smtClean="0">
                <a:effectLst>
                  <a:outerShdw blurRad="38100" dist="38100" dir="2700000" algn="tl">
                    <a:srgbClr val="000000">
                      <a:alpha val="43137"/>
                    </a:srgbClr>
                  </a:outerShdw>
                </a:effectLst>
                <a:latin typeface="Cambria" pitchFamily="18" charset="0"/>
              </a:rPr>
              <a:t>9:7</a:t>
            </a:r>
            <a:r>
              <a:rPr lang="en-US" sz="2400" b="1" dirty="0" smtClean="0">
                <a:latin typeface="Cambria" pitchFamily="18" charset="0"/>
              </a:rPr>
              <a:t>).  Here Paul addresses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each one.</a:t>
            </a:r>
            <a:r>
              <a:rPr lang="en-US" sz="2400" b="1" i="1" dirty="0" smtClean="0">
                <a:latin typeface="Cambria" pitchFamily="18" charset="0"/>
              </a:rPr>
              <a:t>”</a:t>
            </a:r>
            <a:r>
              <a:rPr lang="en-US" sz="2400" b="1" dirty="0" smtClean="0">
                <a:latin typeface="Cambria" pitchFamily="18" charset="0"/>
              </a:rPr>
              <a:t> There are no exceptions.  </a:t>
            </a:r>
            <a:r>
              <a:rPr lang="en-US" sz="2400" b="1" dirty="0" smtClean="0">
                <a:latin typeface="Cambria" panose="02040503050406030204" pitchFamily="18" charset="0"/>
                <a:ea typeface="Cambria" panose="02040503050406030204" pitchFamily="18" charset="0"/>
              </a:rPr>
              <a:t>Everybody must be involved in financial stewardship and contributing to the ministry in some way. </a:t>
            </a:r>
          </a:p>
          <a:p>
            <a:pPr indent="457200">
              <a:spcAft>
                <a:spcPts val="1200"/>
              </a:spcAft>
            </a:pPr>
            <a:r>
              <a:rPr lang="en-US" sz="2400" b="1" dirty="0" smtClean="0">
                <a:latin typeface="Cambria" panose="02040503050406030204" pitchFamily="18" charset="0"/>
                <a:ea typeface="Cambria" panose="02040503050406030204" pitchFamily="18" charset="0"/>
              </a:rPr>
              <a:t>This giving must also be intentional, not haphazard.  The Greek term for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purposed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means to choose beforehand or decide ahead of time. </a:t>
            </a:r>
          </a:p>
          <a:p>
            <a:pPr indent="457200">
              <a:spcAft>
                <a:spcPts val="1200"/>
              </a:spcAft>
            </a:pPr>
            <a:r>
              <a:rPr lang="en-US" sz="2400" b="1" dirty="0" smtClean="0">
                <a:latin typeface="Cambria" panose="02040503050406030204" pitchFamily="18" charset="0"/>
                <a:ea typeface="Cambria" panose="02040503050406030204" pitchFamily="18" charset="0"/>
              </a:rPr>
              <a:t>So the believers financial planning should originate not from external pressures but from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heart</a:t>
            </a:r>
            <a:r>
              <a:rPr lang="en-US" sz="2400" b="1" i="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9:7</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762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990600"/>
            <a:ext cx="8646458" cy="5509200"/>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Gracious giving results from heartfelt resolve.  If it does not spring from the heart, it is given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grudgingly or under compulsion.</a:t>
            </a:r>
            <a:r>
              <a:rPr lang="en-US" sz="2400" b="1" i="1" dirty="0" smtClean="0">
                <a:latin typeface="Cambria" panose="02040503050406030204" pitchFamily="18" charset="0"/>
                <a:ea typeface="Cambria" panose="02040503050406030204" pitchFamily="18" charset="0"/>
              </a:rPr>
              <a:t>”</a:t>
            </a:r>
          </a:p>
          <a:p>
            <a:pPr indent="457200">
              <a:spcAft>
                <a:spcPts val="1200"/>
              </a:spcAft>
              <a:tabLst>
                <a:tab pos="457200" algn="l"/>
              </a:tabLst>
            </a:pPr>
            <a:r>
              <a:rPr lang="en-US" sz="2400" b="1" dirty="0" smtClean="0">
                <a:latin typeface="Cambria" pitchFamily="18" charset="0"/>
              </a:rPr>
              <a:t>But when giving comes from a heart full of cheer, it will not only feel rewarding for the giver, but it will also inspire others with the joy of giving. </a:t>
            </a:r>
          </a:p>
          <a:p>
            <a:pPr indent="457200">
              <a:spcAft>
                <a:spcPts val="1200"/>
              </a:spcAft>
              <a:tabLst>
                <a:tab pos="457200" algn="l"/>
              </a:tabLst>
            </a:pPr>
            <a:r>
              <a:rPr lang="en-US" sz="2400" b="1" dirty="0" smtClean="0">
                <a:latin typeface="Cambria" pitchFamily="18" charset="0"/>
                <a:ea typeface="Cambria" panose="02040503050406030204" pitchFamily="18" charset="0"/>
              </a:rPr>
              <a:t>Look at what Paul says at the end of the verse,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for God loves a cheerful giver</a:t>
            </a:r>
            <a:r>
              <a:rPr lang="en-US" sz="2400" b="1" i="1" dirty="0" smtClean="0">
                <a:latin typeface="Cambria" pitchFamily="18" charset="0"/>
                <a:ea typeface="Cambria" panose="02040503050406030204" pitchFamily="18" charset="0"/>
              </a:rPr>
              <a:t>.”</a:t>
            </a:r>
            <a:endParaRPr lang="en-US" sz="2400" b="1" i="1" dirty="0">
              <a:latin typeface="Cambria" pitchFamily="18" charset="0"/>
              <a:ea typeface="Cambria" panose="02040503050406030204" pitchFamily="18" charset="0"/>
            </a:endParaRPr>
          </a:p>
          <a:p>
            <a:pPr indent="457200">
              <a:spcAft>
                <a:spcPts val="1200"/>
              </a:spcAft>
              <a:tabLst>
                <a:tab pos="457200" algn="l"/>
              </a:tabLst>
            </a:pPr>
            <a:r>
              <a:rPr lang="en-US" sz="2400" b="1" dirty="0" smtClean="0">
                <a:latin typeface="Cambria" pitchFamily="18" charset="0"/>
                <a:ea typeface="Cambria" panose="02040503050406030204" pitchFamily="18" charset="0"/>
              </a:rPr>
              <a:t>The Greek word for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cheerful</a:t>
            </a:r>
            <a:r>
              <a:rPr lang="en-US" sz="2400" b="1" i="1" dirty="0" smtClean="0">
                <a:latin typeface="Cambria" pitchFamily="18" charset="0"/>
                <a:ea typeface="Cambria" panose="02040503050406030204" pitchFamily="18" charset="0"/>
              </a:rPr>
              <a:t>” </a:t>
            </a:r>
            <a:r>
              <a:rPr lang="en-US" sz="2400" b="1" dirty="0" smtClean="0">
                <a:latin typeface="Cambria" pitchFamily="18" charset="0"/>
                <a:ea typeface="Cambria" panose="02040503050406030204" pitchFamily="18" charset="0"/>
              </a:rPr>
              <a:t>is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hilaros</a:t>
            </a:r>
            <a:r>
              <a:rPr lang="en-US" sz="2400" b="1" i="1" dirty="0" smtClean="0">
                <a:latin typeface="Cambria" pitchFamily="18" charset="0"/>
                <a:ea typeface="Cambria" panose="02040503050406030204" pitchFamily="18" charset="0"/>
              </a:rPr>
              <a:t>” </a:t>
            </a:r>
            <a:r>
              <a:rPr lang="en-US" sz="2400" b="1" dirty="0">
                <a:latin typeface="Cambria" pitchFamily="18" charset="0"/>
                <a:ea typeface="Cambria" panose="02040503050406030204" pitchFamily="18" charset="0"/>
              </a:rPr>
              <a:t> </a:t>
            </a:r>
            <a:r>
              <a:rPr lang="en-US" sz="2400" b="1" dirty="0" smtClean="0">
                <a:latin typeface="Cambria" pitchFamily="18" charset="0"/>
                <a:ea typeface="Cambria" panose="02040503050406030204" pitchFamily="18" charset="0"/>
              </a:rPr>
              <a:t>our word for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hilarious</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which means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funny.</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a:t>
            </a:r>
          </a:p>
          <a:p>
            <a:pPr indent="457200">
              <a:spcAft>
                <a:spcPts val="1200"/>
              </a:spcAft>
              <a:tabLst>
                <a:tab pos="457200" algn="l"/>
              </a:tabLst>
            </a:pPr>
            <a:r>
              <a:rPr lang="en-US" sz="2400" b="1" dirty="0" smtClean="0">
                <a:latin typeface="Cambria" pitchFamily="18" charset="0"/>
                <a:ea typeface="Cambria" panose="02040503050406030204" pitchFamily="18" charset="0"/>
              </a:rPr>
              <a:t>However, this doesn’t mean that God loves a ridiculous giver, or a funny giver, or a giver who doesn’t take giving seriously. </a:t>
            </a:r>
          </a:p>
        </p:txBody>
      </p:sp>
    </p:spTree>
    <p:extLst>
      <p:ext uri="{BB962C8B-B14F-4D97-AF65-F5344CB8AC3E}">
        <p14:creationId xmlns:p14="http://schemas.microsoft.com/office/powerpoint/2010/main" xmlns="" val="39311300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54737</TotalTime>
  <Words>2545</Words>
  <Application>Microsoft Office PowerPoint</Application>
  <PresentationFormat>On-screen Show (4:3)</PresentationFormat>
  <Paragraphs>162</Paragraphs>
  <Slides>29</Slides>
  <Notes>26</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Trek</vt:lpstr>
      <vt:lpstr>1_Trek</vt:lpstr>
      <vt:lpstr>Slide 1</vt:lpstr>
      <vt:lpstr>2 Corinthians Introduction</vt:lpstr>
      <vt:lpstr>Slide 3</vt:lpstr>
      <vt:lpstr>2 Corinthians - Lesson Overview</vt:lpstr>
      <vt:lpstr>2 Corinthians - Lesson Overview</vt:lpstr>
      <vt:lpstr>2 Corinthians - Lesson Overview</vt:lpstr>
      <vt:lpstr>2 Corinthians 9:7</vt:lpstr>
      <vt:lpstr>2 Corinthians 9:7</vt:lpstr>
      <vt:lpstr>2 Corinthians 9:7</vt:lpstr>
      <vt:lpstr>2 Corinthians 9:7</vt:lpstr>
      <vt:lpstr>2 Corinthians 9:7</vt:lpstr>
      <vt:lpstr>2 Corinthians 9:8-11</vt:lpstr>
      <vt:lpstr>2 Corinthians 9:8-11</vt:lpstr>
      <vt:lpstr>2 Corinthians 9:8-11</vt:lpstr>
      <vt:lpstr>2 Corinthians 9:8-11</vt:lpstr>
      <vt:lpstr>2 Corinthians 9:8-11</vt:lpstr>
      <vt:lpstr>2 Corinthians 9:8-11</vt:lpstr>
      <vt:lpstr>2 Corinthians 9:12-15</vt:lpstr>
      <vt:lpstr>2 Corinthians 9:12-15</vt:lpstr>
      <vt:lpstr>2 Corinthians 9:12-15</vt:lpstr>
      <vt:lpstr>2 Corinthians 9:12-15</vt:lpstr>
      <vt:lpstr>Slide 22</vt:lpstr>
      <vt:lpstr>Application – New covenant giving</vt:lpstr>
      <vt:lpstr>Application – New covenant giving</vt:lpstr>
      <vt:lpstr>Application – New covenant giving</vt:lpstr>
      <vt:lpstr>Application – New covenant giving</vt:lpstr>
      <vt:lpstr>Application – New covenant giving</vt:lpstr>
      <vt:lpstr>Slide 28</vt:lpstr>
      <vt:lpstr>Slide 29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10021</cp:revision>
  <cp:lastPrinted>2023-05-06T01:46:48Z</cp:lastPrinted>
  <dcterms:created xsi:type="dcterms:W3CDTF">2016-10-08T19:35:00Z</dcterms:created>
  <dcterms:modified xsi:type="dcterms:W3CDTF">2024-06-12T22:57:50Z</dcterms:modified>
</cp:coreProperties>
</file>